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564" r:id="rId2"/>
    <p:sldId id="829" r:id="rId3"/>
    <p:sldId id="351" r:id="rId4"/>
    <p:sldId id="411" r:id="rId5"/>
    <p:sldId id="482" r:id="rId6"/>
    <p:sldId id="412" r:id="rId7"/>
    <p:sldId id="566" r:id="rId8"/>
    <p:sldId id="565" r:id="rId9"/>
    <p:sldId id="445" r:id="rId10"/>
    <p:sldId id="338" r:id="rId11"/>
    <p:sldId id="290" r:id="rId12"/>
    <p:sldId id="276" r:id="rId13"/>
    <p:sldId id="581" r:id="rId14"/>
    <p:sldId id="832" r:id="rId15"/>
    <p:sldId id="563" r:id="rId16"/>
    <p:sldId id="425" r:id="rId17"/>
    <p:sldId id="571" r:id="rId18"/>
    <p:sldId id="401" r:id="rId19"/>
    <p:sldId id="576" r:id="rId20"/>
    <p:sldId id="833" r:id="rId21"/>
    <p:sldId id="356" r:id="rId22"/>
    <p:sldId id="582" r:id="rId23"/>
    <p:sldId id="831" r:id="rId24"/>
    <p:sldId id="834" r:id="rId25"/>
    <p:sldId id="489" r:id="rId26"/>
    <p:sldId id="573" r:id="rId27"/>
    <p:sldId id="575" r:id="rId28"/>
    <p:sldId id="4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2949" autoAdjust="0"/>
  </p:normalViewPr>
  <p:slideViewPr>
    <p:cSldViewPr snapToGrid="0" snapToObjects="1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3109A-05BB-2E46-A208-CD996526F4D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667C-90C1-E246-BF22-DC7D63D0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73A4-D774-A646-A93C-9713A82F0C3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0D201-2437-2D42-9A05-8839CA51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734B-2390-A44E-B4E1-C667C84CCD0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01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ORFs: 3 in every 64 codons should be a stop codon. If you find ORFs with the length of a real protein; indication that assembly represents real biological sequence. Wrong sequence: much shorter ORFs.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1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0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8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7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7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7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7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7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7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7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7"/>
              <a:buChar char="•"/>
            </a:lvl9pPr>
          </a:lstStyle>
          <a:p>
            <a:r>
              <a:rPr lang="en-US" dirty="0"/>
              <a:t>16S present multiple times in single genome.</a:t>
            </a:r>
          </a:p>
          <a:p>
            <a:r>
              <a:rPr lang="en-US" dirty="0"/>
              <a:t>Not only bioinformatic problem, but also biological, example salmonella who is </a:t>
            </a:r>
            <a:r>
              <a:rPr lang="en-US" dirty="0" err="1"/>
              <a:t>recombining^RNA</a:t>
            </a:r>
            <a:r>
              <a:rPr lang="en-US" dirty="0"/>
              <a:t> operon</a:t>
            </a:r>
          </a:p>
        </p:txBody>
      </p:sp>
    </p:spTree>
    <p:extLst>
      <p:ext uri="{BB962C8B-B14F-4D97-AF65-F5344CB8AC3E}">
        <p14:creationId xmlns:p14="http://schemas.microsoft.com/office/powerpoint/2010/main" val="55779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7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7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7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7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7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7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7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7"/>
              <a:buChar char="•"/>
            </a:lvl9pPr>
          </a:lstStyle>
          <a:p>
            <a:r>
              <a:rPr lang="en-US" dirty="0"/>
              <a:t>16S present multiple times in single genome.</a:t>
            </a:r>
          </a:p>
          <a:p>
            <a:r>
              <a:rPr lang="en-US" dirty="0"/>
              <a:t>Not only bioinformatic problem, but also biological, example salmonella who is </a:t>
            </a:r>
            <a:r>
              <a:rPr lang="en-US" dirty="0" err="1"/>
              <a:t>recombining^RNA</a:t>
            </a:r>
            <a:r>
              <a:rPr lang="en-US" dirty="0"/>
              <a:t> operon</a:t>
            </a:r>
          </a:p>
        </p:txBody>
      </p:sp>
    </p:spTree>
    <p:extLst>
      <p:ext uri="{BB962C8B-B14F-4D97-AF65-F5344CB8AC3E}">
        <p14:creationId xmlns:p14="http://schemas.microsoft.com/office/powerpoint/2010/main" val="228822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73DF-135E-4D0A-B316-D61AEE3D12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73DF-135E-4D0A-B316-D61AEE3D12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9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1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Reference-guided assembly is not considered appropriate for assembly of new species.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from the tree of life that there are many bacterial species that we have not seen before. </a:t>
            </a:r>
          </a:p>
          <a:p>
            <a:r>
              <a:rPr lang="en-US" dirty="0"/>
              <a:t>Tree of life: made in 2016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56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Depth: Number of times that a nucleotide in a target genome has been sequenced or recovered</a:t>
            </a:r>
          </a:p>
          <a:p>
            <a:r>
              <a:rPr lang="en-US" dirty="0"/>
              <a:t>Horizontal coverage: percentage of the target in a sequence recovered in the assembled contigs for its scaffolds</a:t>
            </a:r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0D201-2437-2D42-9A05-8839CA51E0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0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3A944-895E-B562-3D2F-6CCD1346C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C8C5F-FBEF-4EAF-2AE0-FED59CD28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stijl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508001" y="1066800"/>
            <a:ext cx="1120052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297" tIns="25297" rIns="25297" bIns="25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 dirty="0" err="1"/>
              <a:t>Klik</a:t>
            </a:r>
            <a:r>
              <a:rPr lang="en-US" altLang="nl-NL" noProof="0" dirty="0"/>
              <a:t> om de </a:t>
            </a:r>
            <a:r>
              <a:rPr lang="en-US" altLang="nl-NL" noProof="0" dirty="0" err="1"/>
              <a:t>tekststijl</a:t>
            </a:r>
            <a:r>
              <a:rPr lang="en-US" altLang="nl-NL" noProof="0" dirty="0"/>
              <a:t> van het model </a:t>
            </a:r>
            <a:r>
              <a:rPr lang="en-US" altLang="nl-NL" noProof="0" dirty="0" err="1"/>
              <a:t>te</a:t>
            </a:r>
            <a:r>
              <a:rPr lang="en-US" altLang="nl-NL" noProof="0" dirty="0"/>
              <a:t> </a:t>
            </a:r>
            <a:r>
              <a:rPr lang="en-US" altLang="nl-NL" noProof="0" dirty="0" err="1"/>
              <a:t>bewerken</a:t>
            </a:r>
            <a:endParaRPr lang="en-US" altLang="nl-NL" noProof="0" dirty="0"/>
          </a:p>
          <a:p>
            <a:pPr lvl="1"/>
            <a:r>
              <a:rPr lang="en-US" altLang="nl-NL" noProof="0" dirty="0" err="1"/>
              <a:t>Tweede</a:t>
            </a:r>
            <a:r>
              <a:rPr lang="en-US" altLang="nl-NL" noProof="0" dirty="0"/>
              <a:t> </a:t>
            </a:r>
            <a:r>
              <a:rPr lang="en-US" altLang="nl-NL" noProof="0" dirty="0" err="1"/>
              <a:t>niveau</a:t>
            </a:r>
            <a:endParaRPr lang="en-US" altLang="nl-NL" noProof="0" dirty="0"/>
          </a:p>
          <a:p>
            <a:pPr lvl="2"/>
            <a:r>
              <a:rPr lang="en-US" altLang="nl-NL" noProof="0" dirty="0" err="1"/>
              <a:t>Derde</a:t>
            </a:r>
            <a:r>
              <a:rPr lang="en-US" altLang="nl-NL" noProof="0" dirty="0"/>
              <a:t> </a:t>
            </a:r>
            <a:r>
              <a:rPr lang="en-US" altLang="nl-NL" noProof="0" dirty="0" err="1"/>
              <a:t>niveau</a:t>
            </a:r>
            <a:endParaRPr lang="en-US" altLang="nl-NL" noProof="0" dirty="0"/>
          </a:p>
          <a:p>
            <a:pPr lvl="3"/>
            <a:r>
              <a:rPr lang="en-US" altLang="nl-NL" noProof="0" dirty="0" err="1"/>
              <a:t>Vierde</a:t>
            </a:r>
            <a:r>
              <a:rPr lang="en-US" altLang="nl-NL" noProof="0" dirty="0"/>
              <a:t> </a:t>
            </a:r>
            <a:r>
              <a:rPr lang="en-US" altLang="nl-NL" noProof="0" dirty="0" err="1"/>
              <a:t>niveau</a:t>
            </a:r>
            <a:endParaRPr lang="en-US" altLang="nl-NL" noProof="0" dirty="0"/>
          </a:p>
          <a:p>
            <a:pPr lvl="4"/>
            <a:r>
              <a:rPr lang="en-US" altLang="nl-NL" noProof="0" dirty="0" err="1"/>
              <a:t>Vijfde</a:t>
            </a:r>
            <a:r>
              <a:rPr lang="en-US" altLang="nl-NL" noProof="0" dirty="0"/>
              <a:t> </a:t>
            </a:r>
            <a:r>
              <a:rPr lang="en-US" altLang="nl-NL" noProof="0" dirty="0" err="1"/>
              <a:t>niveau</a:t>
            </a:r>
            <a:endParaRPr lang="en-US" altLang="nl-NL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F2810-72CC-64FA-EC8C-2B16FD899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0FF63-C1E5-F3CA-0782-1BC42FA76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9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65D60-D4B3-7537-781F-E153A6072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1CB2C-0F7B-3C20-C0F8-9243AA76F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6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967C6F-09CD-6DD9-935B-243CF9581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B372F-3D3A-CA1A-EDA6-27A836372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7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FFB79-6189-D98E-140E-BCB595A42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9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A67538-A241-AAC5-7772-D1BFD28BF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E5D2F-C93A-BC34-56D1-CEDA4A5C2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F45E-D550-40AB-8F80-1024362D30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A03E-7572-482C-A03D-ABF6E7108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4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197" y="802891"/>
            <a:ext cx="10317480" cy="16434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accent1"/>
                </a:solidFill>
              </a:rPr>
              <a:t>Sequence assembly and quality</a:t>
            </a:r>
            <a:endParaRPr lang="en-US" sz="4000" i="1" dirty="0">
              <a:solidFill>
                <a:schemeClr val="accent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145" y="3393353"/>
            <a:ext cx="51662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ea typeface="Tahoma" panose="020B0604030504040204" pitchFamily="34" charset="0"/>
                <a:cs typeface="Tahoma" panose="020B0604030504040204" pitchFamily="34" charset="0"/>
              </a:rPr>
              <a:t>Linda van der Graaf – van Bloois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7068" y="4240970"/>
            <a:ext cx="5777864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Faculty of Veterinary Medicine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Department of Biomolecular Health Sciences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7FED9-0B58-9940-BC35-CDBFD4A6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6201425"/>
            <a:ext cx="2004092" cy="5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6E7E26-149B-4C4A-B2AC-390263705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4" y="6224217"/>
            <a:ext cx="1788067" cy="55378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586D13-C9A3-4240-9274-BC8A8E78D4D2}"/>
              </a:ext>
            </a:extLst>
          </p:cNvPr>
          <p:cNvCxnSpPr/>
          <p:nvPr/>
        </p:nvCxnSpPr>
        <p:spPr>
          <a:xfrm>
            <a:off x="0" y="614853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69EDBB-A6DA-44BB-9B83-65A784EF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5792" y="6004855"/>
            <a:ext cx="2293762" cy="10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6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7" y="-13058"/>
            <a:ext cx="4728117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Tree of life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832" y="1"/>
            <a:ext cx="5753168" cy="684494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520" y="1118647"/>
            <a:ext cx="34170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297" tIns="25297" rIns="25297" bIns="25297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Italic: well-characterized clades</a:t>
            </a:r>
          </a:p>
          <a:p>
            <a:r>
              <a:rPr lang="en-US" sz="2800" dirty="0"/>
              <a:t>Red dot: clades with no representatives</a:t>
            </a:r>
          </a:p>
        </p:txBody>
      </p:sp>
      <p:sp>
        <p:nvSpPr>
          <p:cNvPr id="7" name="Oval 6"/>
          <p:cNvSpPr/>
          <p:nvPr/>
        </p:nvSpPr>
        <p:spPr>
          <a:xfrm>
            <a:off x="657520" y="2233957"/>
            <a:ext cx="122663" cy="1226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5112" y="6550224"/>
            <a:ext cx="2570255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pt-BR" sz="1400" dirty="0" err="1">
                <a:solidFill>
                  <a:schemeClr val="bg2">
                    <a:lumMod val="50000"/>
                  </a:schemeClr>
                </a:solidFill>
              </a:rPr>
              <a:t>Hug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400" i="1" dirty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bg2">
                    <a:lumMod val="50000"/>
                  </a:schemeClr>
                </a:solidFill>
              </a:rPr>
              <a:t>Nature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bg2">
                    <a:lumMod val="50000"/>
                  </a:schemeClr>
                </a:solidFill>
              </a:rPr>
              <a:t>Microbiol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2016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2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040130"/>
            <a:ext cx="7696200" cy="228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116"/>
          <p:cNvGrpSpPr>
            <a:grpSpLocks/>
          </p:cNvGrpSpPr>
          <p:nvPr/>
        </p:nvGrpSpPr>
        <p:grpSpPr bwMode="auto">
          <a:xfrm rot="10800000">
            <a:off x="3581400" y="1497330"/>
            <a:ext cx="6172200" cy="760412"/>
            <a:chOff x="336" y="3361"/>
            <a:chExt cx="5040" cy="479"/>
          </a:xfrm>
        </p:grpSpPr>
        <p:sp>
          <p:nvSpPr>
            <p:cNvPr id="10" name="Line 55"/>
            <p:cNvSpPr>
              <a:spLocks noChangeShapeType="1"/>
            </p:cNvSpPr>
            <p:nvPr/>
          </p:nvSpPr>
          <p:spPr bwMode="auto">
            <a:xfrm>
              <a:off x="336" y="3361"/>
              <a:ext cx="5040" cy="2"/>
            </a:xfrm>
            <a:prstGeom prst="line">
              <a:avLst/>
            </a:prstGeom>
            <a:noFill/>
            <a:ln w="76200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>
                <a:solidFill>
                  <a:prstClr val="black"/>
                </a:solidFill>
              </a:endParaRP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336" y="3552"/>
              <a:ext cx="4944" cy="288"/>
              <a:chOff x="384" y="1728"/>
              <a:chExt cx="4944" cy="144"/>
            </a:xfrm>
          </p:grpSpPr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>
                <a:off x="1872" y="187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>
                <a:off x="2160" y="18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Line 61"/>
              <p:cNvSpPr>
                <a:spLocks noChangeShapeType="1"/>
              </p:cNvSpPr>
              <p:nvPr/>
            </p:nvSpPr>
            <p:spPr bwMode="auto">
              <a:xfrm>
                <a:off x="1488" y="18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63"/>
              <p:cNvSpPr>
                <a:spLocks noChangeShapeType="1"/>
              </p:cNvSpPr>
              <p:nvPr/>
            </p:nvSpPr>
            <p:spPr bwMode="auto">
              <a:xfrm>
                <a:off x="480" y="18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66"/>
              <p:cNvSpPr>
                <a:spLocks noChangeShapeType="1"/>
              </p:cNvSpPr>
              <p:nvPr/>
            </p:nvSpPr>
            <p:spPr bwMode="auto">
              <a:xfrm>
                <a:off x="4226" y="177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Line 67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68"/>
              <p:cNvSpPr>
                <a:spLocks noChangeShapeType="1"/>
              </p:cNvSpPr>
              <p:nvPr/>
            </p:nvSpPr>
            <p:spPr bwMode="auto">
              <a:xfrm>
                <a:off x="1152" y="177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70"/>
              <p:cNvSpPr>
                <a:spLocks noChangeShapeType="1"/>
              </p:cNvSpPr>
              <p:nvPr/>
            </p:nvSpPr>
            <p:spPr bwMode="auto">
              <a:xfrm>
                <a:off x="2448" y="17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72"/>
              <p:cNvSpPr>
                <a:spLocks noChangeShapeType="1"/>
              </p:cNvSpPr>
              <p:nvPr/>
            </p:nvSpPr>
            <p:spPr bwMode="auto">
              <a:xfrm>
                <a:off x="3840" y="17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73"/>
              <p:cNvSpPr>
                <a:spLocks noChangeShapeType="1"/>
              </p:cNvSpPr>
              <p:nvPr/>
            </p:nvSpPr>
            <p:spPr bwMode="auto">
              <a:xfrm>
                <a:off x="384" y="17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74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75"/>
              <p:cNvSpPr>
                <a:spLocks noChangeShapeType="1"/>
              </p:cNvSpPr>
              <p:nvPr/>
            </p:nvSpPr>
            <p:spPr bwMode="auto">
              <a:xfrm>
                <a:off x="1728" y="17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76"/>
              <p:cNvSpPr>
                <a:spLocks noChangeShapeType="1"/>
              </p:cNvSpPr>
              <p:nvPr/>
            </p:nvSpPr>
            <p:spPr bwMode="auto">
              <a:xfrm>
                <a:off x="2784" y="177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77"/>
              <p:cNvSpPr>
                <a:spLocks noChangeShapeType="1"/>
              </p:cNvSpPr>
              <p:nvPr/>
            </p:nvSpPr>
            <p:spPr bwMode="auto">
              <a:xfrm>
                <a:off x="432" y="177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79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80"/>
              <p:cNvSpPr>
                <a:spLocks noChangeShapeType="1"/>
              </p:cNvSpPr>
              <p:nvPr/>
            </p:nvSpPr>
            <p:spPr bwMode="auto">
              <a:xfrm>
                <a:off x="1104" y="187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83"/>
              <p:cNvSpPr>
                <a:spLocks noChangeShapeType="1"/>
              </p:cNvSpPr>
              <p:nvPr/>
            </p:nvSpPr>
            <p:spPr bwMode="auto">
              <a:xfrm>
                <a:off x="4752" y="17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13"/>
            <p:cNvGrpSpPr>
              <a:grpSpLocks/>
            </p:cNvGrpSpPr>
            <p:nvPr/>
          </p:nvGrpSpPr>
          <p:grpSpPr bwMode="auto">
            <a:xfrm>
              <a:off x="336" y="3361"/>
              <a:ext cx="4944" cy="47"/>
              <a:chOff x="384" y="1296"/>
              <a:chExt cx="4944" cy="0"/>
            </a:xfrm>
          </p:grpSpPr>
          <p:sp>
            <p:nvSpPr>
              <p:cNvPr id="13" name="Line 114"/>
              <p:cNvSpPr>
                <a:spLocks noChangeShapeType="1"/>
              </p:cNvSpPr>
              <p:nvPr/>
            </p:nvSpPr>
            <p:spPr bwMode="auto">
              <a:xfrm>
                <a:off x="384" y="1296"/>
                <a:ext cx="2976" cy="0"/>
              </a:xfrm>
              <a:prstGeom prst="line">
                <a:avLst/>
              </a:prstGeom>
              <a:noFill/>
              <a:ln w="1270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115"/>
              <p:cNvSpPr>
                <a:spLocks noChangeShapeType="1"/>
              </p:cNvSpPr>
              <p:nvPr/>
            </p:nvSpPr>
            <p:spPr bwMode="auto">
              <a:xfrm>
                <a:off x="3840" y="1296"/>
                <a:ext cx="1488" cy="0"/>
              </a:xfrm>
              <a:prstGeom prst="line">
                <a:avLst/>
              </a:prstGeom>
              <a:noFill/>
              <a:ln w="1270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682467" y="2726710"/>
            <a:ext cx="171982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Coverage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 rot="16200000">
            <a:off x="2172622" y="1700635"/>
            <a:ext cx="105477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Coverage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1116330"/>
            <a:ext cx="0" cy="1600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399" y="2574310"/>
            <a:ext cx="37338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980192" y="76203"/>
            <a:ext cx="8228110" cy="758887"/>
          </a:xfrm>
          <a:prstGeom prst="rect">
            <a:avLst/>
          </a:prstGeom>
        </p:spPr>
        <p:txBody>
          <a:bodyPr vert="horz" wrap="square" lIns="91440" tIns="35268" rIns="91440" bIns="45720" rtlCol="0" anchor="ctr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spcBef>
                <a:spcPct val="0"/>
              </a:spcBef>
              <a:tabLst>
                <a:tab pos="0" algn="l"/>
                <a:tab pos="656377" algn="l"/>
                <a:tab pos="1313081" algn="l"/>
                <a:tab pos="1969786" algn="l"/>
                <a:tab pos="2626489" algn="l"/>
                <a:tab pos="3283194" algn="l"/>
                <a:tab pos="3939898" algn="l"/>
                <a:tab pos="4596276" algn="l"/>
                <a:tab pos="5252979" algn="l"/>
                <a:tab pos="5909684" algn="l"/>
                <a:tab pos="6566388" algn="l"/>
                <a:tab pos="7223092" algn="l"/>
                <a:tab pos="7879796" algn="l"/>
                <a:tab pos="8294521" algn="l"/>
                <a:tab pos="8709249" algn="l"/>
                <a:tab pos="9123974" algn="l"/>
                <a:tab pos="9538701" algn="l"/>
              </a:tabLst>
              <a:defRPr/>
            </a:pPr>
            <a:r>
              <a:rPr lang="en-US" sz="4400" dirty="0">
                <a:solidFill>
                  <a:schemeClr val="accent1"/>
                </a:solidFill>
              </a:rPr>
              <a:t>Coverage</a:t>
            </a:r>
            <a:r>
              <a:rPr lang="en-US" sz="4000" i="1" dirty="0">
                <a:solidFill>
                  <a:schemeClr val="accent1"/>
                </a:solidFill>
              </a:rPr>
              <a:t> (ambiguous term!)</a:t>
            </a:r>
            <a:endParaRPr lang="en-US" sz="4400" i="1" dirty="0">
              <a:solidFill>
                <a:schemeClr val="accent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E82D9E-510A-5846-BDC8-C12B949CA017}"/>
              </a:ext>
            </a:extLst>
          </p:cNvPr>
          <p:cNvGrpSpPr/>
          <p:nvPr/>
        </p:nvGrpSpPr>
        <p:grpSpPr>
          <a:xfrm>
            <a:off x="2443719" y="1349052"/>
            <a:ext cx="5693353" cy="1905001"/>
            <a:chOff x="914401" y="2819399"/>
            <a:chExt cx="5693353" cy="1905001"/>
          </a:xfrm>
        </p:grpSpPr>
        <p:sp>
          <p:nvSpPr>
            <p:cNvPr id="33" name="Text Box 28">
              <a:extLst>
                <a:ext uri="{FF2B5EF4-FFF2-40B4-BE49-F238E27FC236}">
                  <a16:creationId xmlns:a16="http://schemas.microsoft.com/office/drawing/2014/main" id="{CDFACDF3-9807-0046-8CB5-7545EEF07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999" y="4201180"/>
              <a:ext cx="3178755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Horizontal coverage</a:t>
              </a:r>
            </a:p>
          </p:txBody>
        </p: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E2DC54B3-61C2-214D-B4A6-DA7612BE2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5638" y="3098162"/>
              <a:ext cx="1080745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Depth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95164C-EA31-BB4B-BF44-D43FD04B0C06}"/>
              </a:ext>
            </a:extLst>
          </p:cNvPr>
          <p:cNvSpPr txBox="1">
            <a:spLocks/>
          </p:cNvSpPr>
          <p:nvPr/>
        </p:nvSpPr>
        <p:spPr>
          <a:xfrm>
            <a:off x="1600201" y="3524873"/>
            <a:ext cx="8983717" cy="325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Coverage: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Average number of reads that </a:t>
            </a:r>
            <a:r>
              <a:rPr lang="en-US" u="sng" dirty="0">
                <a:solidFill>
                  <a:prstClr val="black"/>
                </a:solidFill>
              </a:rPr>
              <a:t>cover</a:t>
            </a:r>
            <a:r>
              <a:rPr lang="en-US" dirty="0">
                <a:solidFill>
                  <a:prstClr val="black"/>
                </a:solidFill>
              </a:rPr>
              <a:t> each nucleotide in the assembly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Corresponds to the abundance of a sequence in the sample</a:t>
            </a:r>
          </a:p>
          <a:p>
            <a:r>
              <a:rPr lang="en-US" dirty="0">
                <a:solidFill>
                  <a:prstClr val="black"/>
                </a:solidFill>
              </a:rPr>
              <a:t>Coverage: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Percentage of the target genome that has been (re)</a:t>
            </a:r>
            <a:r>
              <a:rPr lang="en-US" u="sng" dirty="0">
                <a:solidFill>
                  <a:prstClr val="black"/>
                </a:solidFill>
              </a:rPr>
              <a:t>cover</a:t>
            </a:r>
            <a:r>
              <a:rPr lang="en-US" dirty="0">
                <a:solidFill>
                  <a:prstClr val="black"/>
                </a:solidFill>
              </a:rPr>
              <a:t>ed after the assembly</a:t>
            </a:r>
            <a:endParaRPr lang="en-US" u="sng" dirty="0">
              <a:solidFill>
                <a:prstClr val="black"/>
              </a:solidFill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BFF44858-F0D0-6F42-AADF-A0A8E9678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40" y="5198076"/>
            <a:ext cx="357989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Horizontal coverage: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008EB2E1-05D7-FD47-B05C-3B25CB168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40" y="3452484"/>
            <a:ext cx="443285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Depth (vertical coverage):</a:t>
            </a:r>
          </a:p>
        </p:txBody>
      </p:sp>
    </p:spTree>
    <p:extLst>
      <p:ext uri="{BB962C8B-B14F-4D97-AF65-F5344CB8AC3E}">
        <p14:creationId xmlns:p14="http://schemas.microsoft.com/office/powerpoint/2010/main" val="330720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600200" y="2004767"/>
            <a:ext cx="8991600" cy="4018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Requires sufficient sequencing (coverage x depth)</a:t>
            </a:r>
          </a:p>
          <a:p>
            <a:r>
              <a:rPr lang="en-US" dirty="0">
                <a:solidFill>
                  <a:prstClr val="black"/>
                </a:solidFill>
              </a:rPr>
              <a:t>Breaks on repeats and low-coverage regions</a:t>
            </a:r>
          </a:p>
          <a:p>
            <a:r>
              <a:rPr lang="en-US" dirty="0">
                <a:solidFill>
                  <a:prstClr val="black"/>
                </a:solidFill>
              </a:rPr>
              <a:t>Algorithms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Greedy extension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Overlap-layout-consensus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De </a:t>
            </a:r>
            <a:r>
              <a:rPr lang="en-US" dirty="0" err="1">
                <a:solidFill>
                  <a:prstClr val="black"/>
                </a:solidFill>
              </a:rPr>
              <a:t>Bruijn</a:t>
            </a:r>
            <a:r>
              <a:rPr lang="en-US" dirty="0">
                <a:solidFill>
                  <a:prstClr val="black"/>
                </a:solidFill>
              </a:rPr>
              <a:t> 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De novo</a:t>
            </a:r>
            <a:r>
              <a:rPr lang="en-US" dirty="0">
                <a:solidFill>
                  <a:schemeClr val="accent1"/>
                </a:solidFill>
              </a:rPr>
              <a:t> sequence assembly</a:t>
            </a:r>
          </a:p>
        </p:txBody>
      </p:sp>
    </p:spTree>
    <p:extLst>
      <p:ext uri="{BB962C8B-B14F-4D97-AF65-F5344CB8AC3E}">
        <p14:creationId xmlns:p14="http://schemas.microsoft.com/office/powerpoint/2010/main" val="159342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600200" y="2004767"/>
            <a:ext cx="8991600" cy="4018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Requires sufficient sequencing (coverage x depth)</a:t>
            </a:r>
          </a:p>
          <a:p>
            <a:r>
              <a:rPr lang="en-US" dirty="0">
                <a:solidFill>
                  <a:prstClr val="black"/>
                </a:solidFill>
              </a:rPr>
              <a:t>Breaks on repeats and low-coverage regions</a:t>
            </a:r>
          </a:p>
          <a:p>
            <a:r>
              <a:rPr lang="en-US" dirty="0">
                <a:solidFill>
                  <a:prstClr val="black"/>
                </a:solidFill>
              </a:rPr>
              <a:t>Algorithms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Greedy extension -&gt; no longer used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Overlap-layout-consensus -&gt; slower – low quality data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De Bruijn graph -&gt; faster – requires high quality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De novo</a:t>
            </a:r>
            <a:r>
              <a:rPr lang="en-US" dirty="0">
                <a:solidFill>
                  <a:schemeClr val="accent1"/>
                </a:solidFill>
              </a:rPr>
              <a:t> sequence assembly</a:t>
            </a:r>
          </a:p>
        </p:txBody>
      </p:sp>
    </p:spTree>
    <p:extLst>
      <p:ext uri="{BB962C8B-B14F-4D97-AF65-F5344CB8AC3E}">
        <p14:creationId xmlns:p14="http://schemas.microsoft.com/office/powerpoint/2010/main" val="356557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5827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0054" y="2277522"/>
            <a:ext cx="8671892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methods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 err="1">
                <a:ea typeface="Tahoma" panose="020B0604030504040204" pitchFamily="34" charset="0"/>
                <a:cs typeface="Tahoma" panose="020B0604030504040204" pitchFamily="34" charset="0"/>
              </a:rPr>
              <a:t>Assemby</a:t>
            </a: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 quality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errors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Long-read sequencing</a:t>
            </a:r>
          </a:p>
        </p:txBody>
      </p:sp>
    </p:spTree>
    <p:extLst>
      <p:ext uri="{BB962C8B-B14F-4D97-AF65-F5344CB8AC3E}">
        <p14:creationId xmlns:p14="http://schemas.microsoft.com/office/powerpoint/2010/main" val="7126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3BFE7-7EE1-4844-AC97-D479BB4B8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155" y="1320825"/>
            <a:ext cx="3352800" cy="2420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70338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How to assess assembly 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43354"/>
            <a:ext cx="8712200" cy="4114800"/>
          </a:xfrm>
        </p:spPr>
        <p:txBody>
          <a:bodyPr>
            <a:normAutofit/>
          </a:bodyPr>
          <a:lstStyle/>
          <a:p>
            <a:r>
              <a:rPr lang="en-US" dirty="0"/>
              <a:t>General assembly performance metrics</a:t>
            </a:r>
          </a:p>
          <a:p>
            <a:pPr lvl="1"/>
            <a:r>
              <a:rPr lang="en-US" dirty="0"/>
              <a:t>Length of longest contig</a:t>
            </a:r>
          </a:p>
          <a:p>
            <a:pPr lvl="1"/>
            <a:r>
              <a:rPr lang="en-US" dirty="0"/>
              <a:t>N50, N80</a:t>
            </a:r>
          </a:p>
          <a:p>
            <a:pPr lvl="1"/>
            <a:r>
              <a:rPr lang="en-US" dirty="0"/>
              <a:t>Percentage of matched paired-end reads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6FA20-9D2D-6C42-9969-F2B1AF3807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4305300"/>
            <a:ext cx="741680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3B539-1592-166F-8AF2-0454F325C981}"/>
              </a:ext>
            </a:extLst>
          </p:cNvPr>
          <p:cNvSpPr txBox="1"/>
          <p:nvPr/>
        </p:nvSpPr>
        <p:spPr>
          <a:xfrm>
            <a:off x="1606062" y="3785661"/>
            <a:ext cx="906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- Length distribution of open reading frames (ORFs)</a:t>
            </a:r>
          </a:p>
        </p:txBody>
      </p:sp>
    </p:spTree>
    <p:extLst>
      <p:ext uri="{BB962C8B-B14F-4D97-AF65-F5344CB8AC3E}">
        <p14:creationId xmlns:p14="http://schemas.microsoft.com/office/powerpoint/2010/main" val="42214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7093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Assembly length statistics: N50 and N80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54198"/>
            <a:ext cx="8991600" cy="1393122"/>
          </a:xfrm>
        </p:spPr>
        <p:txBody>
          <a:bodyPr/>
          <a:lstStyle/>
          <a:p>
            <a:r>
              <a:rPr lang="en-US" sz="2800" dirty="0"/>
              <a:t>Sort all contigs from long to short</a:t>
            </a:r>
          </a:p>
          <a:p>
            <a:r>
              <a:rPr lang="en-US" sz="2800" dirty="0"/>
              <a:t>N50 = length of contig at 50% of cumulative length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1600200" y="1113721"/>
            <a:ext cx="8991600" cy="0"/>
            <a:chOff x="76200" y="762000"/>
            <a:chExt cx="8991600" cy="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8600" y="762000"/>
              <a:ext cx="1524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762000"/>
              <a:ext cx="1524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5800" y="762000"/>
              <a:ext cx="2286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0600" y="762000"/>
              <a:ext cx="3048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71600" y="762000"/>
              <a:ext cx="3048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52600" y="762000"/>
              <a:ext cx="3810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09800" y="762000"/>
              <a:ext cx="3810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67000" y="762000"/>
              <a:ext cx="457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762000"/>
              <a:ext cx="6096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86200" y="762000"/>
              <a:ext cx="7620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24400" y="762000"/>
              <a:ext cx="838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38800" y="762000"/>
              <a:ext cx="9906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705600" y="762000"/>
              <a:ext cx="10668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848600" y="762000"/>
              <a:ext cx="1219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200" y="762000"/>
              <a:ext cx="76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2379785" y="1189921"/>
            <a:ext cx="3138855" cy="116641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5093681" y="1113720"/>
            <a:ext cx="849919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3" y="1189921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Contig_1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1203" y="1189921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Contig_N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8CD3B-8BC8-C900-0C0D-422ED594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28" y="3753254"/>
            <a:ext cx="8998797" cy="18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3640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Assembly length statistics: N50 and N80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87890"/>
            <a:ext cx="8991600" cy="5334000"/>
          </a:xfrm>
        </p:spPr>
        <p:txBody>
          <a:bodyPr/>
          <a:lstStyle/>
          <a:p>
            <a:r>
              <a:rPr lang="en-US" sz="2800" dirty="0"/>
              <a:t>Sort all contigs from long to short</a:t>
            </a:r>
          </a:p>
          <a:p>
            <a:r>
              <a:rPr lang="en-US" sz="2800" dirty="0"/>
              <a:t>N50 = length of contig at 50% of cumulative length</a:t>
            </a:r>
          </a:p>
          <a:p>
            <a:r>
              <a:rPr lang="en-US" sz="2800" dirty="0"/>
              <a:t>N80 = length of contig at 80% of cumulative length</a:t>
            </a:r>
          </a:p>
          <a:p>
            <a:r>
              <a:rPr lang="en-US" sz="2800" dirty="0"/>
              <a:t>This measure is less meaningful for metagenomes from highly diverse communities</a:t>
            </a:r>
          </a:p>
        </p:txBody>
      </p:sp>
      <p:grpSp>
        <p:nvGrpSpPr>
          <p:cNvPr id="8" name="Group 7"/>
          <p:cNvGrpSpPr/>
          <p:nvPr/>
        </p:nvGrpSpPr>
        <p:grpSpPr>
          <a:xfrm rot="10800000">
            <a:off x="1600200" y="1113721"/>
            <a:ext cx="8991600" cy="0"/>
            <a:chOff x="76200" y="762000"/>
            <a:chExt cx="8991600" cy="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8600" y="762000"/>
              <a:ext cx="1524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762000"/>
              <a:ext cx="1524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5800" y="762000"/>
              <a:ext cx="2286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0600" y="762000"/>
              <a:ext cx="3048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371600" y="762000"/>
              <a:ext cx="3048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52600" y="762000"/>
              <a:ext cx="3810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09800" y="762000"/>
              <a:ext cx="3810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67000" y="762000"/>
              <a:ext cx="457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762000"/>
              <a:ext cx="6096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86200" y="762000"/>
              <a:ext cx="7620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24400" y="762000"/>
              <a:ext cx="838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38800" y="762000"/>
              <a:ext cx="9906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705600" y="762000"/>
              <a:ext cx="10668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848600" y="762000"/>
              <a:ext cx="1219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200" y="762000"/>
              <a:ext cx="76200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2544924" y="1277815"/>
            <a:ext cx="2777353" cy="112541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2544924" y="1277815"/>
            <a:ext cx="6165322" cy="171157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5105400" y="111372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534400" y="1101997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3" y="1189921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Contig_1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1203" y="1189921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Contig_N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26F88E-11FC-C35D-A8DF-6D396E8EF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" t="16410" r="30625" b="41124"/>
          <a:stretch/>
        </p:blipFill>
        <p:spPr>
          <a:xfrm>
            <a:off x="1859353" y="4298484"/>
            <a:ext cx="7056047" cy="2563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7C63E4-549B-2352-B641-0D6F8D55E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79" t="33534" r="10141" b="27861"/>
          <a:stretch/>
        </p:blipFill>
        <p:spPr>
          <a:xfrm>
            <a:off x="2569" y="5552689"/>
            <a:ext cx="1369320" cy="13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53000" y="2286000"/>
            <a:ext cx="3810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/>
          <a:p>
            <a:pPr algn="ctr"/>
            <a:endParaRPr lang="nl-NL"/>
          </a:p>
        </p:txBody>
      </p:sp>
      <p:pic>
        <p:nvPicPr>
          <p:cNvPr id="4" name="Afbeelding 3" descr="supplemental_figure_S7_completeness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75"/>
          <a:stretch/>
        </p:blipFill>
        <p:spPr>
          <a:xfrm>
            <a:off x="1447800" y="-304799"/>
            <a:ext cx="6553200" cy="7235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45450" y="6550224"/>
            <a:ext cx="252255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Speth </a:t>
            </a:r>
            <a:r>
              <a:rPr lang="pt-BR" sz="1400" i="1" dirty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bg2">
                    <a:lumMod val="50000"/>
                  </a:schemeClr>
                </a:solidFill>
              </a:rPr>
              <a:t>Nature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bg2">
                    <a:lumMod val="50000"/>
                  </a:schemeClr>
                </a:solidFill>
              </a:rPr>
              <a:t>Comm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. 2016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10400" y="0"/>
            <a:ext cx="3657600" cy="95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Single-copy marker genes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90624" y="1182030"/>
            <a:ext cx="2901176" cy="5675970"/>
          </a:xfrm>
        </p:spPr>
        <p:txBody>
          <a:bodyPr>
            <a:normAutofit/>
          </a:bodyPr>
          <a:lstStyle/>
          <a:p>
            <a:r>
              <a:rPr lang="en-US" dirty="0"/>
              <a:t>Completeness</a:t>
            </a:r>
          </a:p>
          <a:p>
            <a:pPr lvl="1"/>
            <a:r>
              <a:rPr lang="en-US" u="sng" dirty="0"/>
              <a:t>Marker</a:t>
            </a:r>
            <a:r>
              <a:rPr lang="en-US" dirty="0"/>
              <a:t> genes are expected to be present in all bacteria</a:t>
            </a:r>
          </a:p>
          <a:p>
            <a:r>
              <a:rPr lang="en-US" dirty="0"/>
              <a:t>Redundancy</a:t>
            </a:r>
          </a:p>
          <a:p>
            <a:pPr lvl="1"/>
            <a:r>
              <a:rPr lang="en-US" u="sng" dirty="0"/>
              <a:t>Single-copy </a:t>
            </a:r>
            <a:r>
              <a:rPr lang="en-US" dirty="0"/>
              <a:t>genes are expected to be present only once</a:t>
            </a:r>
          </a:p>
        </p:txBody>
      </p:sp>
    </p:spTree>
    <p:extLst>
      <p:ext uri="{BB962C8B-B14F-4D97-AF65-F5344CB8AC3E}">
        <p14:creationId xmlns:p14="http://schemas.microsoft.com/office/powerpoint/2010/main" val="180716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033F-5419-8DCE-0E44-EEE9D130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Checkm</a:t>
            </a:r>
            <a:r>
              <a:rPr lang="en-US" dirty="0">
                <a:solidFill>
                  <a:schemeClr val="accent1"/>
                </a:solidFill>
              </a:rPr>
              <a:t>; tool for assessing the quality of genomes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124396-D74A-ECB1-DA63-49C5C538C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13" t="7084" r="21622" b="18953"/>
          <a:stretch/>
        </p:blipFill>
        <p:spPr>
          <a:xfrm>
            <a:off x="1743959" y="1602557"/>
            <a:ext cx="8177398" cy="48076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2BAA1-0C76-22B2-3EBB-782C47BA7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32" t="21855" r="32732" b="52028"/>
          <a:stretch/>
        </p:blipFill>
        <p:spPr>
          <a:xfrm>
            <a:off x="397515" y="5363852"/>
            <a:ext cx="1035360" cy="10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0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5827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0054" y="2277522"/>
            <a:ext cx="8671892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methods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 err="1">
                <a:ea typeface="Tahoma" panose="020B0604030504040204" pitchFamily="34" charset="0"/>
                <a:cs typeface="Tahoma" panose="020B0604030504040204" pitchFamily="34" charset="0"/>
              </a:rPr>
              <a:t>Assemby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quality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errors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Long-read sequencing</a:t>
            </a:r>
          </a:p>
        </p:txBody>
      </p:sp>
    </p:spTree>
    <p:extLst>
      <p:ext uri="{BB962C8B-B14F-4D97-AF65-F5344CB8AC3E}">
        <p14:creationId xmlns:p14="http://schemas.microsoft.com/office/powerpoint/2010/main" val="102159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5827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0054" y="2277522"/>
            <a:ext cx="8671892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methods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 err="1">
                <a:ea typeface="Tahoma" panose="020B0604030504040204" pitchFamily="34" charset="0"/>
                <a:cs typeface="Tahoma" panose="020B0604030504040204" pitchFamily="34" charset="0"/>
              </a:rPr>
              <a:t>Assemby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quality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Assembly errors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Long-read sequencing</a:t>
            </a:r>
          </a:p>
        </p:txBody>
      </p:sp>
    </p:spTree>
    <p:extLst>
      <p:ext uri="{BB962C8B-B14F-4D97-AF65-F5344CB8AC3E}">
        <p14:creationId xmlns:p14="http://schemas.microsoft.com/office/powerpoint/2010/main" val="411446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62554" y="121722"/>
            <a:ext cx="8686800" cy="76944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Assembly error: Repeats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584DB0-117C-774B-8B7F-F7A4D5189831}"/>
              </a:ext>
            </a:extLst>
          </p:cNvPr>
          <p:cNvGrpSpPr/>
          <p:nvPr/>
        </p:nvGrpSpPr>
        <p:grpSpPr>
          <a:xfrm>
            <a:off x="1524001" y="1571332"/>
            <a:ext cx="2460553" cy="1061403"/>
            <a:chOff x="762815" y="1571331"/>
            <a:chExt cx="1697738" cy="1061403"/>
          </a:xfrm>
        </p:grpSpPr>
        <p:sp>
          <p:nvSpPr>
            <p:cNvPr id="3" name="Straight Connector 2"/>
            <p:cNvSpPr/>
            <p:nvPr/>
          </p:nvSpPr>
          <p:spPr>
            <a:xfrm>
              <a:off x="762815" y="1571331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763467" y="1745510"/>
              <a:ext cx="1695128" cy="16330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63793" y="1919690"/>
              <a:ext cx="1695128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64122" y="2093869"/>
              <a:ext cx="1695127" cy="16328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64448" y="2268047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64773" y="2442226"/>
              <a:ext cx="1695128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765427" y="2616405"/>
              <a:ext cx="1695126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2" name="Straight Connector 11"/>
          <p:cNvSpPr/>
          <p:nvPr/>
        </p:nvSpPr>
        <p:spPr>
          <a:xfrm>
            <a:off x="4389478" y="2076883"/>
            <a:ext cx="3529364" cy="0"/>
          </a:xfrm>
          <a:prstGeom prst="line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9A1E72-9E52-3A4E-86F1-1280A7B0B738}"/>
              </a:ext>
            </a:extLst>
          </p:cNvPr>
          <p:cNvGrpSpPr/>
          <p:nvPr/>
        </p:nvGrpSpPr>
        <p:grpSpPr>
          <a:xfrm>
            <a:off x="8343362" y="1571332"/>
            <a:ext cx="2324639" cy="1061403"/>
            <a:chOff x="6819361" y="1571331"/>
            <a:chExt cx="1697737" cy="1061403"/>
          </a:xfrm>
        </p:grpSpPr>
        <p:sp>
          <p:nvSpPr>
            <p:cNvPr id="13" name="Straight Connector 12"/>
            <p:cNvSpPr/>
            <p:nvPr/>
          </p:nvSpPr>
          <p:spPr>
            <a:xfrm>
              <a:off x="6819361" y="1571331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6820011" y="1745510"/>
              <a:ext cx="1695128" cy="16330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6820340" y="1919690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820667" y="2093869"/>
              <a:ext cx="1695127" cy="16328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6820991" y="2268047"/>
              <a:ext cx="1695128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6821319" y="2442226"/>
              <a:ext cx="1695126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6821972" y="2616405"/>
              <a:ext cx="1695126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>
            <a:off x="7917536" y="2076885"/>
            <a:ext cx="434312" cy="355492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7918844" y="2077540"/>
            <a:ext cx="441823" cy="217287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H="1" flipV="1">
            <a:off x="7919825" y="2075577"/>
            <a:ext cx="425823" cy="1829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H="1">
            <a:off x="7923088" y="1963232"/>
            <a:ext cx="419944" cy="114306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 flipH="1">
            <a:off x="7921128" y="1776017"/>
            <a:ext cx="434312" cy="30119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 flipH="1">
            <a:off x="7921131" y="1571005"/>
            <a:ext cx="423863" cy="506207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3981289" y="1587988"/>
            <a:ext cx="409494" cy="4892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3980959" y="1772021"/>
            <a:ext cx="412113" cy="30453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3981943" y="1978584"/>
            <a:ext cx="410475" cy="98629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V="1">
            <a:off x="3983250" y="2078192"/>
            <a:ext cx="411781" cy="32659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 flipV="1">
            <a:off x="4006106" y="2077539"/>
            <a:ext cx="387619" cy="201499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 flipV="1">
            <a:off x="4006106" y="2076885"/>
            <a:ext cx="384027" cy="35516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 flipV="1">
            <a:off x="3981940" y="2077537"/>
            <a:ext cx="408842" cy="55584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 flipH="1" flipV="1">
            <a:off x="7933536" y="2067412"/>
            <a:ext cx="427130" cy="54245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90133" y="2279042"/>
            <a:ext cx="620125" cy="39726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7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7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7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7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7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7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7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7"/>
              <a:buChar char="•"/>
            </a:lvl9pPr>
          </a:lstStyle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0" algn="l"/>
                <a:tab pos="2488356" algn="l"/>
                <a:tab pos="2903083" algn="l"/>
                <a:tab pos="3317809" algn="l"/>
                <a:tab pos="3732534" algn="l"/>
                <a:tab pos="4147260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3" algn="l"/>
                <a:tab pos="7465069" algn="l"/>
                <a:tab pos="7879796" algn="l"/>
                <a:tab pos="8294521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itchFamily="17"/>
                <a:ea typeface="DejaVu Sans" pitchFamily="2"/>
                <a:cs typeface="DejaVu Sans" pitchFamily="2"/>
              </a:rPr>
              <a:t>16s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43CA5E-3574-8542-AAA8-780F6B64D987}"/>
              </a:ext>
            </a:extLst>
          </p:cNvPr>
          <p:cNvGrpSpPr/>
          <p:nvPr/>
        </p:nvGrpSpPr>
        <p:grpSpPr>
          <a:xfrm>
            <a:off x="2666457" y="3378331"/>
            <a:ext cx="7911072" cy="3045355"/>
            <a:chOff x="1232931" y="3981619"/>
            <a:chExt cx="7911072" cy="3045355"/>
          </a:xfrm>
        </p:grpSpPr>
        <p:pic>
          <p:nvPicPr>
            <p:cNvPr id="45" name="Picture 44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F4F4E2D-1583-C548-A7ED-2F603CC7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80695">
              <a:off x="1232931" y="3981619"/>
              <a:ext cx="6486525" cy="304535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7029451" y="6565293"/>
              <a:ext cx="2114552" cy="2927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7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17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7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17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17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17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17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17"/>
                <a:buChar char="•"/>
              </a:lvl9pPr>
            </a:lstStyle>
            <a:p>
              <a:pPr algn="r">
                <a:lnSpc>
                  <a:spcPct val="93000"/>
                </a:lnSpc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0" algn="l"/>
                  <a:tab pos="2488356" algn="l"/>
                  <a:tab pos="2903083" algn="l"/>
                  <a:tab pos="3317809" algn="l"/>
                  <a:tab pos="3732534" algn="l"/>
                  <a:tab pos="4147260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3" algn="l"/>
                  <a:tab pos="7465069" algn="l"/>
                  <a:tab pos="7879796" algn="l"/>
                  <a:tab pos="8294521" algn="l"/>
                </a:tabLst>
              </a:pPr>
              <a:r>
                <a:rPr lang="en-US" sz="1400" dirty="0">
                  <a:solidFill>
                    <a:srgbClr val="EEECE1">
                      <a:lumMod val="50000"/>
                    </a:srgbClr>
                  </a:solidFill>
                </a:rPr>
                <a:t>Helm </a:t>
              </a:r>
              <a:r>
                <a:rPr lang="en-US" sz="1400" i="1" dirty="0">
                  <a:solidFill>
                    <a:srgbClr val="EEECE1">
                      <a:lumMod val="50000"/>
                    </a:srgbClr>
                  </a:solidFill>
                </a:rPr>
                <a:t>et al.</a:t>
              </a:r>
              <a:r>
                <a:rPr lang="en-US" sz="1400" dirty="0">
                  <a:solidFill>
                    <a:srgbClr val="EEECE1">
                      <a:lumMod val="50000"/>
                    </a:srgbClr>
                  </a:solidFill>
                </a:rPr>
                <a:t>, </a:t>
              </a:r>
              <a:r>
                <a:rPr lang="en-US" sz="1400" i="1" dirty="0">
                  <a:solidFill>
                    <a:srgbClr val="EEECE1">
                      <a:lumMod val="50000"/>
                    </a:srgbClr>
                  </a:solidFill>
                </a:rPr>
                <a:t>Genetics</a:t>
              </a:r>
              <a:r>
                <a:rPr lang="en-US" sz="1400" dirty="0">
                  <a:solidFill>
                    <a:srgbClr val="EEECE1">
                      <a:lumMod val="50000"/>
                    </a:srgbClr>
                  </a:solidFill>
                </a:rPr>
                <a:t> 2003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198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62554" y="122268"/>
            <a:ext cx="8686800" cy="76835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Repeats have multiple sinks/sources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584DB0-117C-774B-8B7F-F7A4D5189831}"/>
              </a:ext>
            </a:extLst>
          </p:cNvPr>
          <p:cNvGrpSpPr/>
          <p:nvPr/>
        </p:nvGrpSpPr>
        <p:grpSpPr>
          <a:xfrm>
            <a:off x="1524001" y="1571332"/>
            <a:ext cx="2460553" cy="1061403"/>
            <a:chOff x="762815" y="1571331"/>
            <a:chExt cx="1697738" cy="1061403"/>
          </a:xfrm>
        </p:grpSpPr>
        <p:sp>
          <p:nvSpPr>
            <p:cNvPr id="3" name="Straight Connector 2"/>
            <p:cNvSpPr/>
            <p:nvPr/>
          </p:nvSpPr>
          <p:spPr>
            <a:xfrm>
              <a:off x="762815" y="1571331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763467" y="1745510"/>
              <a:ext cx="1695128" cy="16330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763793" y="1919690"/>
              <a:ext cx="1695128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764122" y="2093869"/>
              <a:ext cx="1695127" cy="16328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64448" y="2268047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64773" y="2442226"/>
              <a:ext cx="1695128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765427" y="2616405"/>
              <a:ext cx="1695126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2" name="Straight Connector 11"/>
          <p:cNvSpPr/>
          <p:nvPr/>
        </p:nvSpPr>
        <p:spPr>
          <a:xfrm>
            <a:off x="4389478" y="2076883"/>
            <a:ext cx="3529364" cy="0"/>
          </a:xfrm>
          <a:prstGeom prst="line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89A1E72-9E52-3A4E-86F1-1280A7B0B738}"/>
              </a:ext>
            </a:extLst>
          </p:cNvPr>
          <p:cNvGrpSpPr/>
          <p:nvPr/>
        </p:nvGrpSpPr>
        <p:grpSpPr>
          <a:xfrm>
            <a:off x="8343362" y="1571332"/>
            <a:ext cx="2324639" cy="1061403"/>
            <a:chOff x="6819361" y="1571331"/>
            <a:chExt cx="1697737" cy="1061403"/>
          </a:xfrm>
        </p:grpSpPr>
        <p:sp>
          <p:nvSpPr>
            <p:cNvPr id="13" name="Straight Connector 12"/>
            <p:cNvSpPr/>
            <p:nvPr/>
          </p:nvSpPr>
          <p:spPr>
            <a:xfrm>
              <a:off x="6819361" y="1571331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6820011" y="1745510"/>
              <a:ext cx="1695128" cy="16330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6820340" y="1919690"/>
              <a:ext cx="1695127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6820667" y="2093869"/>
              <a:ext cx="1695127" cy="16328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6820991" y="2268047"/>
              <a:ext cx="1695128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6821319" y="2442226"/>
              <a:ext cx="1695126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6821972" y="2616405"/>
              <a:ext cx="1695126" cy="16329"/>
            </a:xfrm>
            <a:prstGeom prst="lin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endParaRPr lang="en-US" sz="2200" dirty="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>
            <a:off x="7917536" y="2076885"/>
            <a:ext cx="434312" cy="355492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7918844" y="2077540"/>
            <a:ext cx="441823" cy="217287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H="1" flipV="1">
            <a:off x="7919825" y="2075577"/>
            <a:ext cx="425823" cy="1829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H="1">
            <a:off x="7923088" y="1963232"/>
            <a:ext cx="419944" cy="114306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 flipH="1">
            <a:off x="7921128" y="1776017"/>
            <a:ext cx="434312" cy="30119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 flipH="1">
            <a:off x="7921131" y="1571005"/>
            <a:ext cx="423863" cy="506207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3981289" y="1587988"/>
            <a:ext cx="409494" cy="4892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3980959" y="1772021"/>
            <a:ext cx="412113" cy="30453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3981943" y="1978584"/>
            <a:ext cx="410475" cy="98629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V="1">
            <a:off x="3983250" y="2078192"/>
            <a:ext cx="411781" cy="32659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 flipV="1">
            <a:off x="4006106" y="2077539"/>
            <a:ext cx="387619" cy="201499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 flipV="1">
            <a:off x="4006106" y="2076885"/>
            <a:ext cx="384027" cy="35516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 flipV="1">
            <a:off x="3981940" y="2077537"/>
            <a:ext cx="408842" cy="55584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 flipH="1" flipV="1">
            <a:off x="7933536" y="2067412"/>
            <a:ext cx="427130" cy="54245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vert="horz" wrap="none" lIns="0" tIns="0" rIns="0" bIns="0" anchor="ctr" anchorCtr="1" compatLnSpc="0"/>
          <a:lstStyle/>
          <a:p>
            <a:pPr hangingPunct="0"/>
            <a:endParaRPr lang="en-US" sz="2200" dirty="0">
              <a:solidFill>
                <a:prstClr val="black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3539" y="1678310"/>
            <a:ext cx="3258668" cy="39726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7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7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7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7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7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7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7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7"/>
              <a:buChar char="•"/>
            </a:lvl9pPr>
          </a:lstStyle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0" algn="l"/>
                <a:tab pos="2488356" algn="l"/>
                <a:tab pos="2903083" algn="l"/>
                <a:tab pos="3317809" algn="l"/>
                <a:tab pos="3732534" algn="l"/>
                <a:tab pos="4147260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3" algn="l"/>
                <a:tab pos="7465069" algn="l"/>
                <a:tab pos="7879796" algn="l"/>
                <a:tab pos="8294521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itchFamily="17"/>
                <a:ea typeface="DejaVu Sans" pitchFamily="2"/>
                <a:cs typeface="DejaVu Sans" pitchFamily="2"/>
              </a:rPr>
              <a:t>16s/transposons/repeats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43CA5E-3574-8542-AAA8-780F6B64D987}"/>
              </a:ext>
            </a:extLst>
          </p:cNvPr>
          <p:cNvGrpSpPr/>
          <p:nvPr/>
        </p:nvGrpSpPr>
        <p:grpSpPr>
          <a:xfrm>
            <a:off x="2666457" y="3378331"/>
            <a:ext cx="7911072" cy="3045355"/>
            <a:chOff x="1232931" y="3981619"/>
            <a:chExt cx="7911072" cy="3045355"/>
          </a:xfrm>
        </p:grpSpPr>
        <p:pic>
          <p:nvPicPr>
            <p:cNvPr id="45" name="Picture 44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F4F4E2D-1583-C548-A7ED-2F603CC7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80695">
              <a:off x="1232931" y="3981619"/>
              <a:ext cx="6486525" cy="304535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7029451" y="6565293"/>
              <a:ext cx="2114552" cy="2927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7"/>
                <a:buChar char="•"/>
              </a:lvl2pPr>
              <a:lvl3pPr lvl="2">
                <a:buClr>
                  <a:srgbClr val="000000"/>
                </a:buClr>
                <a:buSzPct val="100000"/>
                <a:buFont typeface="Times New Roman" pitchFamily="17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7"/>
                <a:buChar char="•"/>
              </a:lvl4pPr>
              <a:lvl5pPr lvl="4">
                <a:buClr>
                  <a:srgbClr val="000000"/>
                </a:buClr>
                <a:buSzPct val="100000"/>
                <a:buFont typeface="Times New Roman" pitchFamily="17"/>
                <a:buChar char="•"/>
              </a:lvl5pPr>
              <a:lvl6pPr lvl="5">
                <a:buClr>
                  <a:srgbClr val="000000"/>
                </a:buClr>
                <a:buSzPct val="100000"/>
                <a:buFont typeface="Times New Roman" pitchFamily="17"/>
                <a:buChar char="•"/>
              </a:lvl6pPr>
              <a:lvl7pPr lvl="6">
                <a:buClr>
                  <a:srgbClr val="000000"/>
                </a:buClr>
                <a:buSzPct val="100000"/>
                <a:buFont typeface="Times New Roman" pitchFamily="17"/>
                <a:buChar char="•"/>
              </a:lvl7pPr>
              <a:lvl8pPr lvl="7">
                <a:buClr>
                  <a:srgbClr val="000000"/>
                </a:buClr>
                <a:buSzPct val="100000"/>
                <a:buFont typeface="Times New Roman" pitchFamily="17"/>
                <a:buChar char="•"/>
              </a:lvl8pPr>
              <a:lvl9pPr lvl="8">
                <a:buClr>
                  <a:srgbClr val="000000"/>
                </a:buClr>
                <a:buSzPct val="100000"/>
                <a:buFont typeface="Times New Roman" pitchFamily="17"/>
                <a:buChar char="•"/>
              </a:lvl9pPr>
            </a:lstStyle>
            <a:p>
              <a:pPr algn="r">
                <a:lnSpc>
                  <a:spcPct val="93000"/>
                </a:lnSpc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0" algn="l"/>
                  <a:tab pos="2488356" algn="l"/>
                  <a:tab pos="2903083" algn="l"/>
                  <a:tab pos="3317809" algn="l"/>
                  <a:tab pos="3732534" algn="l"/>
                  <a:tab pos="4147260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3" algn="l"/>
                  <a:tab pos="7465069" algn="l"/>
                  <a:tab pos="7879796" algn="l"/>
                  <a:tab pos="8294521" algn="l"/>
                </a:tabLst>
              </a:pPr>
              <a:r>
                <a:rPr lang="en-US" sz="1400" dirty="0">
                  <a:solidFill>
                    <a:srgbClr val="EEECE1">
                      <a:lumMod val="50000"/>
                    </a:srgbClr>
                  </a:solidFill>
                </a:rPr>
                <a:t>Helm </a:t>
              </a:r>
              <a:r>
                <a:rPr lang="en-US" sz="1400" i="1" dirty="0">
                  <a:solidFill>
                    <a:srgbClr val="EEECE1">
                      <a:lumMod val="50000"/>
                    </a:srgbClr>
                  </a:solidFill>
                </a:rPr>
                <a:t>et al.</a:t>
              </a:r>
              <a:r>
                <a:rPr lang="en-US" sz="1400" dirty="0">
                  <a:solidFill>
                    <a:srgbClr val="EEECE1">
                      <a:lumMod val="50000"/>
                    </a:srgbClr>
                  </a:solidFill>
                </a:rPr>
                <a:t>, </a:t>
              </a:r>
              <a:r>
                <a:rPr lang="en-US" sz="1400" i="1" dirty="0">
                  <a:solidFill>
                    <a:srgbClr val="EEECE1">
                      <a:lumMod val="50000"/>
                    </a:srgbClr>
                  </a:solidFill>
                </a:rPr>
                <a:t>Genetics</a:t>
              </a:r>
              <a:r>
                <a:rPr lang="en-US" sz="1400" dirty="0">
                  <a:solidFill>
                    <a:srgbClr val="EEECE1">
                      <a:lumMod val="50000"/>
                    </a:srgbClr>
                  </a:solidFill>
                </a:rPr>
                <a:t> 2003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B743D4-C512-5A90-7F74-D89E5F3110AB}"/>
              </a:ext>
            </a:extLst>
          </p:cNvPr>
          <p:cNvCxnSpPr/>
          <p:nvPr/>
        </p:nvCxnSpPr>
        <p:spPr>
          <a:xfrm>
            <a:off x="4066855" y="1254310"/>
            <a:ext cx="498161" cy="16425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A64A28-4515-EB59-C5BF-1D9191902FBD}"/>
              </a:ext>
            </a:extLst>
          </p:cNvPr>
          <p:cNvCxnSpPr/>
          <p:nvPr/>
        </p:nvCxnSpPr>
        <p:spPr>
          <a:xfrm>
            <a:off x="7734184" y="1180161"/>
            <a:ext cx="498161" cy="16425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69B91F1-A96C-81ED-8F18-1AE341FE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69050">
            <a:off x="3447334" y="929482"/>
            <a:ext cx="592566" cy="534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1CC7DE-5C36-A985-7144-C042B93F6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69050">
            <a:off x="7114640" y="839979"/>
            <a:ext cx="592566" cy="5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9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7452" y="791953"/>
            <a:ext cx="999490" cy="2313940"/>
            <a:chOff x="4016502" y="714755"/>
            <a:chExt cx="999490" cy="2313940"/>
          </a:xfrm>
        </p:grpSpPr>
        <p:sp>
          <p:nvSpPr>
            <p:cNvPr id="3" name="object 3"/>
            <p:cNvSpPr/>
            <p:nvPr/>
          </p:nvSpPr>
          <p:spPr>
            <a:xfrm>
              <a:off x="4035552" y="733805"/>
              <a:ext cx="961390" cy="2275840"/>
            </a:xfrm>
            <a:custGeom>
              <a:avLst/>
              <a:gdLst/>
              <a:ahLst/>
              <a:cxnLst/>
              <a:rect l="l" t="t" r="r" b="b"/>
              <a:pathLst>
                <a:path w="961389" h="2275840">
                  <a:moveTo>
                    <a:pt x="960881" y="0"/>
                  </a:moveTo>
                  <a:lnTo>
                    <a:pt x="0" y="0"/>
                  </a:lnTo>
                  <a:lnTo>
                    <a:pt x="0" y="2275331"/>
                  </a:lnTo>
                  <a:lnTo>
                    <a:pt x="960881" y="2275331"/>
                  </a:lnTo>
                  <a:lnTo>
                    <a:pt x="96088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035552" y="733805"/>
              <a:ext cx="961390" cy="2275840"/>
            </a:xfrm>
            <a:custGeom>
              <a:avLst/>
              <a:gdLst/>
              <a:ahLst/>
              <a:cxnLst/>
              <a:rect l="l" t="t" r="r" b="b"/>
              <a:pathLst>
                <a:path w="961389" h="2275840">
                  <a:moveTo>
                    <a:pt x="0" y="0"/>
                  </a:moveTo>
                  <a:lnTo>
                    <a:pt x="960881" y="0"/>
                  </a:lnTo>
                  <a:lnTo>
                    <a:pt x="960881" y="2275331"/>
                  </a:lnTo>
                  <a:lnTo>
                    <a:pt x="0" y="22753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6047" y="-11355"/>
            <a:ext cx="978857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Assembly error: 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Homopolyme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rs</a:t>
            </a:r>
            <a:endParaRPr spc="-1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3763" y="3352041"/>
            <a:ext cx="7065009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Homopolymer: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stretch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identical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nucleotides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Homopolymer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error: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length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misidentified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55650" marR="0" lvl="1" indent="-285750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When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longer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than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3-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r>
              <a:rPr kumimoji="0" sz="2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nucleotides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55650" marR="0" lvl="1" indent="-285750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Problem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long-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read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sequencing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sz="3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Longer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homopolymer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tracks: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more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errors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8760" y="838943"/>
            <a:ext cx="917448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1368425" lvl="0" indent="-2736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CCGTGTCAGCGGCATCGCC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 GTGTCAGCGGCATCGCC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GCG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TG TGTCAGCGGCATCGCC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-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AGT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TGGGCAACCGG TGTCAGCGGCATCGCC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-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GCG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TGGGCAACCGGTGG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104900" marR="1094740" lvl="0" indent="-136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AGCGGCATCGCC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AGT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TGGGCAACCGGTGG GCGGCATCGCC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AGT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TGGGCAACCGGTGGCA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197100" marR="5080" lvl="0" indent="-5454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CATCGCC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-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AGT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TGGGCAACCGGTGGCATTG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G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GCC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GGGGG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Courier New"/>
                <a:cs typeface="Courier New"/>
              </a:rPr>
              <a:t>-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CAGGACATGAAGGCG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GCG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TGGGCAACCGGTGGCATTG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94B3D6"/>
                </a:solidFill>
                <a:effectLst/>
                <a:uLnTx/>
                <a:uFillTx/>
                <a:latin typeface="Courier New"/>
                <a:cs typeface="Courier New"/>
              </a:rPr>
              <a:t>CCTG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5002" y="6093714"/>
            <a:ext cx="1007363" cy="7193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65827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0054" y="2277522"/>
            <a:ext cx="8671892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methods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 err="1">
                <a:ea typeface="Tahoma" panose="020B0604030504040204" pitchFamily="34" charset="0"/>
                <a:cs typeface="Tahoma" panose="020B0604030504040204" pitchFamily="34" charset="0"/>
              </a:rPr>
              <a:t>Assemby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quality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errors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Long-read sequencing</a:t>
            </a:r>
          </a:p>
        </p:txBody>
      </p:sp>
    </p:spTree>
    <p:extLst>
      <p:ext uri="{BB962C8B-B14F-4D97-AF65-F5344CB8AC3E}">
        <p14:creationId xmlns:p14="http://schemas.microsoft.com/office/powerpoint/2010/main" val="886191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14F5-A5CC-984A-9233-C41159F2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17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nl-NL" dirty="0" err="1">
                <a:solidFill>
                  <a:schemeClr val="accent1"/>
                </a:solidFill>
              </a:rPr>
              <a:t>Long-read</a:t>
            </a:r>
            <a:r>
              <a:rPr lang="nl-NL" dirty="0"/>
              <a:t> </a:t>
            </a:r>
            <a:r>
              <a:rPr lang="nl-NL" dirty="0" err="1">
                <a:solidFill>
                  <a:schemeClr val="accent1"/>
                </a:solidFill>
              </a:rPr>
              <a:t>sequencing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4FC867-FE5C-3A42-974B-01928A307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4"/>
          <a:stretch/>
        </p:blipFill>
        <p:spPr bwMode="auto">
          <a:xfrm>
            <a:off x="1602706" y="1202844"/>
            <a:ext cx="549781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49B49-98F9-7C49-96E7-B984EC3E61BC}"/>
              </a:ext>
            </a:extLst>
          </p:cNvPr>
          <p:cNvSpPr txBox="1"/>
          <p:nvPr/>
        </p:nvSpPr>
        <p:spPr>
          <a:xfrm>
            <a:off x="7206434" y="1202844"/>
            <a:ext cx="4696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short reads: </a:t>
            </a:r>
            <a:r>
              <a:rPr lang="en-US" sz="2400" dirty="0" err="1"/>
              <a:t>contig</a:t>
            </a:r>
            <a:r>
              <a:rPr lang="en-US" sz="2400" dirty="0"/>
              <a:t> breaks</a:t>
            </a:r>
          </a:p>
          <a:p>
            <a:endParaRPr lang="en-US" sz="2400" dirty="0"/>
          </a:p>
          <a:p>
            <a:r>
              <a:rPr lang="en-US" sz="2400" dirty="0"/>
              <a:t>long reads span repeats</a:t>
            </a:r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resulting in complete assemblies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Recognizing what is plasmid</a:t>
            </a:r>
          </a:p>
          <a:p>
            <a:r>
              <a:rPr lang="en-US" sz="2400" dirty="0"/>
              <a:t>and what is chromosomal DNA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45E18-1C86-964D-A4DA-D54E9EA7B642}"/>
              </a:ext>
            </a:extLst>
          </p:cNvPr>
          <p:cNvSpPr txBox="1"/>
          <p:nvPr/>
        </p:nvSpPr>
        <p:spPr>
          <a:xfrm>
            <a:off x="2053641" y="5698698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read assembly</a:t>
            </a:r>
            <a:endParaRPr lang="nl-NL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DE752EB-9C00-374F-AE5F-EEEB84EF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03" y="3435092"/>
            <a:ext cx="5544616" cy="21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A5A9C6-03CD-8042-989E-DEF9BE82D3F0}"/>
              </a:ext>
            </a:extLst>
          </p:cNvPr>
          <p:cNvSpPr txBox="1"/>
          <p:nvPr/>
        </p:nvSpPr>
        <p:spPr>
          <a:xfrm>
            <a:off x="5366008" y="5713182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read assembly</a:t>
            </a:r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83AD8-651B-4D46-A89D-F1633F8B5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9912" r="60667" b="21031"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2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14F5-A5CC-984A-9233-C41159F2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469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nl-NL" sz="4000" dirty="0" err="1">
                <a:solidFill>
                  <a:schemeClr val="accent1"/>
                </a:solidFill>
              </a:rPr>
              <a:t>Hybrid</a:t>
            </a:r>
            <a:r>
              <a:rPr lang="nl-NL" sz="4000" dirty="0">
                <a:solidFill>
                  <a:schemeClr val="accent1"/>
                </a:solidFill>
              </a:rPr>
              <a:t> </a:t>
            </a:r>
            <a:r>
              <a:rPr lang="nl-NL" sz="4000" dirty="0" err="1">
                <a:solidFill>
                  <a:schemeClr val="accent1"/>
                </a:solidFill>
              </a:rPr>
              <a:t>assembly</a:t>
            </a:r>
            <a:endParaRPr lang="nl-NL" sz="40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83AD8-651B-4D46-A89D-F1633F8B5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9912" r="60667" b="21031"/>
          <a:stretch/>
        </p:blipFill>
        <p:spPr>
          <a:xfrm>
            <a:off x="11064684" y="6093376"/>
            <a:ext cx="1008000" cy="72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E777AB-4766-6C2B-C049-EB1EF6867E0B}"/>
              </a:ext>
            </a:extLst>
          </p:cNvPr>
          <p:cNvCxnSpPr>
            <a:cxnSpLocks/>
          </p:cNvCxnSpPr>
          <p:nvPr/>
        </p:nvCxnSpPr>
        <p:spPr>
          <a:xfrm flipV="1">
            <a:off x="1473958" y="1719617"/>
            <a:ext cx="881645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36C83CA-0001-49C1-00A7-AF5828C851E3}"/>
              </a:ext>
            </a:extLst>
          </p:cNvPr>
          <p:cNvSpPr/>
          <p:nvPr/>
        </p:nvSpPr>
        <p:spPr>
          <a:xfrm>
            <a:off x="2470245" y="1542197"/>
            <a:ext cx="982639" cy="3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871EDA-F861-025D-47E1-E46D281D88CE}"/>
              </a:ext>
            </a:extLst>
          </p:cNvPr>
          <p:cNvSpPr/>
          <p:nvPr/>
        </p:nvSpPr>
        <p:spPr>
          <a:xfrm>
            <a:off x="3605284" y="1542197"/>
            <a:ext cx="982639" cy="3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3922C0-F769-FBBB-9827-5A063B85657C}"/>
              </a:ext>
            </a:extLst>
          </p:cNvPr>
          <p:cNvSpPr/>
          <p:nvPr/>
        </p:nvSpPr>
        <p:spPr>
          <a:xfrm>
            <a:off x="4740323" y="1535375"/>
            <a:ext cx="982639" cy="3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A18F01-C6E4-3E9D-12CA-49D66136C5A7}"/>
              </a:ext>
            </a:extLst>
          </p:cNvPr>
          <p:cNvSpPr/>
          <p:nvPr/>
        </p:nvSpPr>
        <p:spPr>
          <a:xfrm>
            <a:off x="5875362" y="1542197"/>
            <a:ext cx="982639" cy="3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F6B461-0FA8-5C0C-17EA-555BF5F7A2F9}"/>
              </a:ext>
            </a:extLst>
          </p:cNvPr>
          <p:cNvSpPr/>
          <p:nvPr/>
        </p:nvSpPr>
        <p:spPr>
          <a:xfrm>
            <a:off x="7010401" y="1542197"/>
            <a:ext cx="982639" cy="3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2CDEA-6A8C-53DC-10B7-097846045AD8}"/>
              </a:ext>
            </a:extLst>
          </p:cNvPr>
          <p:cNvSpPr/>
          <p:nvPr/>
        </p:nvSpPr>
        <p:spPr>
          <a:xfrm>
            <a:off x="8145440" y="1542197"/>
            <a:ext cx="982639" cy="3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E983E16-6EE0-B9EF-BC11-AF3AC8442317}"/>
              </a:ext>
            </a:extLst>
          </p:cNvPr>
          <p:cNvSpPr/>
          <p:nvPr/>
        </p:nvSpPr>
        <p:spPr>
          <a:xfrm>
            <a:off x="1774209" y="1535375"/>
            <a:ext cx="543636" cy="375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6677519-89A0-677B-569D-4EF59B634135}"/>
              </a:ext>
            </a:extLst>
          </p:cNvPr>
          <p:cNvSpPr/>
          <p:nvPr/>
        </p:nvSpPr>
        <p:spPr>
          <a:xfrm>
            <a:off x="9291852" y="1542197"/>
            <a:ext cx="543636" cy="375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B7ABE2-7DD1-0EE2-F664-6AF684E0C32E}"/>
              </a:ext>
            </a:extLst>
          </p:cNvPr>
          <p:cNvCxnSpPr/>
          <p:nvPr/>
        </p:nvCxnSpPr>
        <p:spPr>
          <a:xfrm>
            <a:off x="1774209" y="2524836"/>
            <a:ext cx="83387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C20AE2-7EE5-646C-4212-E221A9B28550}"/>
              </a:ext>
            </a:extLst>
          </p:cNvPr>
          <p:cNvCxnSpPr>
            <a:cxnSpLocks/>
          </p:cNvCxnSpPr>
          <p:nvPr/>
        </p:nvCxnSpPr>
        <p:spPr>
          <a:xfrm>
            <a:off x="2784143" y="3261815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D30BC6-33A8-1780-8A41-B2956E3902B5}"/>
              </a:ext>
            </a:extLst>
          </p:cNvPr>
          <p:cNvCxnSpPr>
            <a:cxnSpLocks/>
          </p:cNvCxnSpPr>
          <p:nvPr/>
        </p:nvCxnSpPr>
        <p:spPr>
          <a:xfrm>
            <a:off x="2356513" y="3514299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7D11AB-6343-407E-A4B6-7706B44FCD68}"/>
              </a:ext>
            </a:extLst>
          </p:cNvPr>
          <p:cNvCxnSpPr>
            <a:cxnSpLocks/>
          </p:cNvCxnSpPr>
          <p:nvPr/>
        </p:nvCxnSpPr>
        <p:spPr>
          <a:xfrm>
            <a:off x="5329451" y="3723564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E969D9-5C08-F86C-40EB-08D1437479A0}"/>
              </a:ext>
            </a:extLst>
          </p:cNvPr>
          <p:cNvCxnSpPr>
            <a:cxnSpLocks/>
          </p:cNvCxnSpPr>
          <p:nvPr/>
        </p:nvCxnSpPr>
        <p:spPr>
          <a:xfrm>
            <a:off x="4610669" y="3022979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F2C9E1-6B16-EB18-BE09-009A304F6589}"/>
              </a:ext>
            </a:extLst>
          </p:cNvPr>
          <p:cNvCxnSpPr>
            <a:cxnSpLocks/>
          </p:cNvCxnSpPr>
          <p:nvPr/>
        </p:nvCxnSpPr>
        <p:spPr>
          <a:xfrm>
            <a:off x="3393743" y="3148084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ED03C8-0E49-6387-7A5B-1EB46D42D123}"/>
              </a:ext>
            </a:extLst>
          </p:cNvPr>
          <p:cNvCxnSpPr>
            <a:cxnSpLocks/>
          </p:cNvCxnSpPr>
          <p:nvPr/>
        </p:nvCxnSpPr>
        <p:spPr>
          <a:xfrm>
            <a:off x="2961564" y="2852382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A63F1B-5E9A-E2EA-B1E8-7740B3A2B315}"/>
              </a:ext>
            </a:extLst>
          </p:cNvPr>
          <p:cNvCxnSpPr>
            <a:cxnSpLocks/>
          </p:cNvCxnSpPr>
          <p:nvPr/>
        </p:nvCxnSpPr>
        <p:spPr>
          <a:xfrm>
            <a:off x="7474425" y="3719015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10EF72-9AE9-85E8-FAE7-2530A0F27B44}"/>
              </a:ext>
            </a:extLst>
          </p:cNvPr>
          <p:cNvCxnSpPr>
            <a:cxnSpLocks/>
          </p:cNvCxnSpPr>
          <p:nvPr/>
        </p:nvCxnSpPr>
        <p:spPr>
          <a:xfrm>
            <a:off x="4960961" y="3985146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0A80D1-3575-2592-32BB-395DA37B3724}"/>
              </a:ext>
            </a:extLst>
          </p:cNvPr>
          <p:cNvCxnSpPr>
            <a:cxnSpLocks/>
          </p:cNvCxnSpPr>
          <p:nvPr/>
        </p:nvCxnSpPr>
        <p:spPr>
          <a:xfrm>
            <a:off x="4278573" y="3566615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001CA1-467B-E8BB-E6AF-4CE407392828}"/>
              </a:ext>
            </a:extLst>
          </p:cNvPr>
          <p:cNvCxnSpPr>
            <a:cxnSpLocks/>
          </p:cNvCxnSpPr>
          <p:nvPr/>
        </p:nvCxnSpPr>
        <p:spPr>
          <a:xfrm>
            <a:off x="7895231" y="2852382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02633E-FBF8-23C3-CB49-457D9E2A27C2}"/>
              </a:ext>
            </a:extLst>
          </p:cNvPr>
          <p:cNvCxnSpPr>
            <a:cxnSpLocks/>
          </p:cNvCxnSpPr>
          <p:nvPr/>
        </p:nvCxnSpPr>
        <p:spPr>
          <a:xfrm>
            <a:off x="7133230" y="3148084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30BBAA-0E0E-F78E-0AE5-6518FCCC6771}"/>
              </a:ext>
            </a:extLst>
          </p:cNvPr>
          <p:cNvCxnSpPr>
            <a:cxnSpLocks/>
          </p:cNvCxnSpPr>
          <p:nvPr/>
        </p:nvCxnSpPr>
        <p:spPr>
          <a:xfrm>
            <a:off x="6858001" y="3841845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E369A1F-DC67-0246-4FB8-7717C5025F0D}"/>
              </a:ext>
            </a:extLst>
          </p:cNvPr>
          <p:cNvCxnSpPr>
            <a:cxnSpLocks/>
          </p:cNvCxnSpPr>
          <p:nvPr/>
        </p:nvCxnSpPr>
        <p:spPr>
          <a:xfrm>
            <a:off x="5973171" y="2845558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14CB9EB-8C69-BD6D-C779-B48DCA8ECFC8}"/>
              </a:ext>
            </a:extLst>
          </p:cNvPr>
          <p:cNvCxnSpPr>
            <a:cxnSpLocks/>
          </p:cNvCxnSpPr>
          <p:nvPr/>
        </p:nvCxnSpPr>
        <p:spPr>
          <a:xfrm>
            <a:off x="5040573" y="3261815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0C3255-5824-580B-7F5F-A4AEDA94E15F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7752F57-F075-C05C-89A5-71644836F92C}"/>
              </a:ext>
            </a:extLst>
          </p:cNvPr>
          <p:cNvCxnSpPr>
            <a:cxnSpLocks/>
          </p:cNvCxnSpPr>
          <p:nvPr/>
        </p:nvCxnSpPr>
        <p:spPr>
          <a:xfrm>
            <a:off x="4064758" y="2845558"/>
            <a:ext cx="10372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2EB4355-D4B5-E0F2-2531-093D5ABD0D4D}"/>
              </a:ext>
            </a:extLst>
          </p:cNvPr>
          <p:cNvSpPr txBox="1"/>
          <p:nvPr/>
        </p:nvSpPr>
        <p:spPr>
          <a:xfrm>
            <a:off x="10355239" y="1534528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region</a:t>
            </a:r>
            <a:endParaRPr lang="nl-NL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A8AA2B-F418-E38F-7F20-3A4D6BBE2EA8}"/>
              </a:ext>
            </a:extLst>
          </p:cNvPr>
          <p:cNvSpPr txBox="1"/>
          <p:nvPr/>
        </p:nvSpPr>
        <p:spPr>
          <a:xfrm>
            <a:off x="10355239" y="2320119"/>
            <a:ext cx="156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read</a:t>
            </a:r>
            <a:endParaRPr lang="nl-N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DC2948-CB61-912A-6612-C0CE86F479C0}"/>
              </a:ext>
            </a:extLst>
          </p:cNvPr>
          <p:cNvSpPr txBox="1"/>
          <p:nvPr/>
        </p:nvSpPr>
        <p:spPr>
          <a:xfrm>
            <a:off x="10340385" y="3039196"/>
            <a:ext cx="13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reads</a:t>
            </a:r>
            <a:endParaRPr lang="nl-N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21614-E229-6CCF-E333-E3E9BD543C5F}"/>
              </a:ext>
            </a:extLst>
          </p:cNvPr>
          <p:cNvSpPr txBox="1"/>
          <p:nvPr/>
        </p:nvSpPr>
        <p:spPr>
          <a:xfrm>
            <a:off x="1608161" y="4883716"/>
            <a:ext cx="854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Long-read assembly is used as scaffold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nl-NL" sz="2400" dirty="0"/>
              <a:t>Short-</a:t>
            </a:r>
            <a:r>
              <a:rPr lang="nl-NL" sz="2400" dirty="0" err="1"/>
              <a:t>reads</a:t>
            </a:r>
            <a:r>
              <a:rPr lang="nl-NL" sz="2400" dirty="0"/>
              <a:t> are </a:t>
            </a:r>
            <a:r>
              <a:rPr lang="nl-NL" sz="2400" dirty="0" err="1"/>
              <a:t>used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polish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long-read</a:t>
            </a:r>
            <a:r>
              <a:rPr lang="nl-NL" sz="2400" dirty="0"/>
              <a:t> </a:t>
            </a:r>
            <a:r>
              <a:rPr lang="nl-NL" sz="2400" dirty="0" err="1"/>
              <a:t>assembly</a:t>
            </a:r>
            <a:r>
              <a:rPr lang="nl-NL" sz="2400" dirty="0"/>
              <a:t> </a:t>
            </a:r>
          </a:p>
          <a:p>
            <a:r>
              <a:rPr lang="nl-NL" sz="2400" dirty="0"/>
              <a:t>	(</a:t>
            </a:r>
            <a:r>
              <a:rPr lang="nl-NL" sz="2400" dirty="0" err="1"/>
              <a:t>SNPs</a:t>
            </a:r>
            <a:r>
              <a:rPr lang="nl-NL" sz="2400" dirty="0"/>
              <a:t>, </a:t>
            </a:r>
            <a:r>
              <a:rPr lang="nl-NL" sz="2400" dirty="0" err="1"/>
              <a:t>homopolymer</a:t>
            </a:r>
            <a:r>
              <a:rPr lang="nl-NL" sz="2400" dirty="0"/>
              <a:t> </a:t>
            </a:r>
            <a:r>
              <a:rPr lang="nl-NL" sz="2400" dirty="0" err="1"/>
              <a:t>tracts</a:t>
            </a:r>
            <a:r>
              <a:rPr lang="nl-NL" sz="2400" dirty="0"/>
              <a:t> </a:t>
            </a:r>
            <a:r>
              <a:rPr lang="nl-NL" sz="2400" dirty="0" err="1"/>
              <a:t>etc</a:t>
            </a:r>
            <a:r>
              <a:rPr lang="nl-NL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3254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2D19-A6F7-8B64-14FC-61D21942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57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Hybrid assembly tool: </a:t>
            </a:r>
            <a:r>
              <a:rPr lang="en-US" dirty="0" err="1">
                <a:solidFill>
                  <a:schemeClr val="accent1"/>
                </a:solidFill>
              </a:rPr>
              <a:t>UniCycler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36545D-07CE-9608-BE55-1170924B1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93" t="12966" r="31332" b="3930"/>
          <a:stretch/>
        </p:blipFill>
        <p:spPr>
          <a:xfrm>
            <a:off x="609599" y="1548353"/>
            <a:ext cx="4518581" cy="50929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02D66-FBE5-5D8F-3A21-1560A4EFF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20" t="21168" r="31953" b="52191"/>
          <a:stretch/>
        </p:blipFill>
        <p:spPr>
          <a:xfrm>
            <a:off x="5063411" y="5740924"/>
            <a:ext cx="1095927" cy="1031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DF8EBD-EB51-23FB-8644-C1874606FF06}"/>
              </a:ext>
            </a:extLst>
          </p:cNvPr>
          <p:cNvSpPr txBox="1"/>
          <p:nvPr/>
        </p:nvSpPr>
        <p:spPr>
          <a:xfrm>
            <a:off x="6159338" y="2443899"/>
            <a:ext cx="515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of </a:t>
            </a:r>
            <a:r>
              <a:rPr lang="en-US" dirty="0" err="1"/>
              <a:t>Unicycler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De novo assembly with only long-reads (</a:t>
            </a:r>
            <a:r>
              <a:rPr lang="en-US" dirty="0" err="1"/>
              <a:t>miniasm</a:t>
            </a:r>
            <a:r>
              <a:rPr lang="en-US" dirty="0"/>
              <a:t> assembly)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Other assemblers: </a:t>
            </a:r>
            <a:r>
              <a:rPr lang="en-US" b="1" dirty="0" err="1"/>
              <a:t>Flye</a:t>
            </a:r>
            <a:r>
              <a:rPr lang="en-US" dirty="0"/>
              <a:t>, </a:t>
            </a:r>
            <a:r>
              <a:rPr lang="en-US" dirty="0" err="1"/>
              <a:t>Canu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 novo assembly with both long- and short-reads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powerful as hybrid assembler: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Use long-read assembly as scaffold, and correct sequence with Illumina short-reads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Racon polishing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Polishing always necessary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812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54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7FED9-0B58-9940-BC35-CDBFD4A6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6201425"/>
            <a:ext cx="2004092" cy="5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6E7E26-149B-4C4A-B2AC-390263705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4" y="6224217"/>
            <a:ext cx="1788067" cy="55378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586D13-C9A3-4240-9274-BC8A8E78D4D2}"/>
              </a:ext>
            </a:extLst>
          </p:cNvPr>
          <p:cNvCxnSpPr/>
          <p:nvPr/>
        </p:nvCxnSpPr>
        <p:spPr>
          <a:xfrm>
            <a:off x="0" y="6148533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69EDBB-A6DA-44BB-9B83-65A784EF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5792" y="6004855"/>
            <a:ext cx="2293762" cy="10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4A197-754D-A06D-015F-65DDB7F3792F}"/>
              </a:ext>
            </a:extLst>
          </p:cNvPr>
          <p:cNvSpPr txBox="1"/>
          <p:nvPr/>
        </p:nvSpPr>
        <p:spPr>
          <a:xfrm>
            <a:off x="2627952" y="1182231"/>
            <a:ext cx="56690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methods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Reference-based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De-novo assembly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 err="1">
                <a:ea typeface="Tahoma" panose="020B0604030504040204" pitchFamily="34" charset="0"/>
                <a:cs typeface="Tahoma" panose="020B0604030504040204" pitchFamily="34" charset="0"/>
              </a:rPr>
              <a:t>Assemby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quality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Coverage and depth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N50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 err="1">
                <a:ea typeface="Tahoma" panose="020B0604030504040204" pitchFamily="34" charset="0"/>
                <a:cs typeface="Tahoma" panose="020B0604030504040204" pitchFamily="34" charset="0"/>
              </a:rPr>
              <a:t>Checkm</a:t>
            </a: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Assembly errors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Repeats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Homopolymers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Long-read sequencing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Hybrid assembly</a:t>
            </a:r>
          </a:p>
        </p:txBody>
      </p:sp>
    </p:spTree>
    <p:extLst>
      <p:ext uri="{BB962C8B-B14F-4D97-AF65-F5344CB8AC3E}">
        <p14:creationId xmlns:p14="http://schemas.microsoft.com/office/powerpoint/2010/main" val="61270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lxlexblog.files.wordpress.com/2015/06/june_2015_with_minion1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3" y="0"/>
            <a:ext cx="9144001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601919" y="785512"/>
            <a:ext cx="7040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13636" y="46298"/>
            <a:ext cx="7724588" cy="5984112"/>
            <a:chOff x="989635" y="46298"/>
            <a:chExt cx="7724588" cy="5984112"/>
          </a:xfrm>
        </p:grpSpPr>
        <p:sp>
          <p:nvSpPr>
            <p:cNvPr id="4" name="Oval 3"/>
            <p:cNvSpPr/>
            <p:nvPr/>
          </p:nvSpPr>
          <p:spPr>
            <a:xfrm>
              <a:off x="4953965" y="4919240"/>
              <a:ext cx="1238491" cy="1111170"/>
            </a:xfrm>
            <a:prstGeom prst="ellipse">
              <a:avLst/>
            </a:prstGeom>
            <a:noFill/>
            <a:ln w="571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85800" y="46298"/>
              <a:ext cx="4506322" cy="4734046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960962" y="1306763"/>
              <a:ext cx="2025570" cy="271504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73747" y="3964412"/>
              <a:ext cx="1740476" cy="646331"/>
            </a:xfrm>
            <a:prstGeom prst="rect">
              <a:avLst/>
            </a:prstGeom>
            <a:solidFill>
              <a:srgbClr val="FF7E79"/>
            </a:solidFill>
            <a:ln w="38100">
              <a:solidFill>
                <a:srgbClr val="FF000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Third generation</a:t>
              </a:r>
            </a:p>
            <a:p>
              <a:pPr algn="ctr"/>
              <a:r>
                <a:rPr lang="en-US" b="1" dirty="0"/>
                <a:t>- Long reads 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9635" y="4272644"/>
              <a:ext cx="1937262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 generation</a:t>
              </a:r>
            </a:p>
            <a:p>
              <a:pPr algn="ctr"/>
              <a:r>
                <a:rPr lang="en-US" b="1" dirty="0"/>
                <a:t>- Short reads 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48078" y="5084512"/>
              <a:ext cx="1654043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25000"/>
                </a:schemeClr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First generation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635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ned image of page 260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" t="4287" r="5806" b="36152"/>
          <a:stretch>
            <a:fillRect/>
          </a:stretch>
        </p:blipFill>
        <p:spPr bwMode="auto">
          <a:xfrm>
            <a:off x="2808790" y="115654"/>
            <a:ext cx="6659062" cy="680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697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16" y="1439606"/>
            <a:ext cx="4989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399" dirty="0"/>
              <a:t>Fragmented DNA is sequenced into “reads”</a:t>
            </a:r>
          </a:p>
          <a:p>
            <a:r>
              <a:rPr lang="en-US" sz="2399" dirty="0"/>
              <a:t>Reads can be organized into read pairs</a:t>
            </a:r>
          </a:p>
          <a:p>
            <a:r>
              <a:rPr lang="en-US" sz="2399" dirty="0"/>
              <a:t>Read pairs can be puzzled together into “contigs”</a:t>
            </a:r>
          </a:p>
          <a:p>
            <a:r>
              <a:rPr lang="en-US" sz="2399" dirty="0"/>
              <a:t>Contigs can be ordered according to their expected position into “scaffolds”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FC4BCF-D17D-6C4C-94D4-BDBBC5E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606"/>
            <a:ext cx="12191999" cy="1143000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chemeClr val="accent1"/>
                </a:solidFill>
              </a:rPr>
              <a:t>Assembly</a:t>
            </a:r>
          </a:p>
        </p:txBody>
      </p:sp>
      <p:pic>
        <p:nvPicPr>
          <p:cNvPr id="11" name="Picture 2" descr="http://upload.wikimedia.org/wikipedia/commons/2/2e/Mapping_Reads.png">
            <a:extLst>
              <a:ext uri="{FF2B5EF4-FFF2-40B4-BE49-F238E27FC236}">
                <a16:creationId xmlns:a16="http://schemas.microsoft.com/office/drawing/2014/main" id="{E4DC321B-87E2-4A4D-A5C2-2C9D17BEF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2767" y="2255693"/>
            <a:ext cx="4981780" cy="4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2.le.ac.uk/departments/genetics/vgec/diagrams/217%20whole%20gen%20seq%20b.gif">
            <a:extLst>
              <a:ext uri="{FF2B5EF4-FFF2-40B4-BE49-F238E27FC236}">
                <a16:creationId xmlns:a16="http://schemas.microsoft.com/office/drawing/2014/main" id="{88996D10-7EC3-4C4B-92E7-BBA5EE03A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36" b="14422"/>
          <a:stretch/>
        </p:blipFill>
        <p:spPr bwMode="auto">
          <a:xfrm>
            <a:off x="5792026" y="3692109"/>
            <a:ext cx="4751738" cy="19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FFF15-0309-416D-9731-A5639E2CF096}"/>
              </a:ext>
            </a:extLst>
          </p:cNvPr>
          <p:cNvSpPr txBox="1"/>
          <p:nvPr/>
        </p:nvSpPr>
        <p:spPr>
          <a:xfrm>
            <a:off x="10215029" y="2867213"/>
            <a:ext cx="84544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Reads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0131C3-1108-4DD5-833E-9AE933EF9B2B}"/>
              </a:ext>
            </a:extLst>
          </p:cNvPr>
          <p:cNvSpPr txBox="1"/>
          <p:nvPr/>
        </p:nvSpPr>
        <p:spPr>
          <a:xfrm>
            <a:off x="10998399" y="4704050"/>
            <a:ext cx="1008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Contigs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D82F6-76B2-4690-A977-5590127B3E2F}"/>
              </a:ext>
            </a:extLst>
          </p:cNvPr>
          <p:cNvSpPr txBox="1"/>
          <p:nvPr/>
        </p:nvSpPr>
        <p:spPr>
          <a:xfrm>
            <a:off x="4114056" y="5780903"/>
            <a:ext cx="113388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Scaffold</a:t>
            </a:r>
            <a:endParaRPr lang="nl-N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03FBC6-9119-467F-9303-DE105659961D}"/>
              </a:ext>
            </a:extLst>
          </p:cNvPr>
          <p:cNvCxnSpPr/>
          <p:nvPr/>
        </p:nvCxnSpPr>
        <p:spPr>
          <a:xfrm flipH="1" flipV="1">
            <a:off x="9815017" y="2468860"/>
            <a:ext cx="486451" cy="39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E713AB-1816-4302-B73D-3D2E1EC31B36}"/>
              </a:ext>
            </a:extLst>
          </p:cNvPr>
          <p:cNvCxnSpPr/>
          <p:nvPr/>
        </p:nvCxnSpPr>
        <p:spPr>
          <a:xfrm flipH="1">
            <a:off x="9931078" y="3265151"/>
            <a:ext cx="370390" cy="42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4DBD79-7D21-4991-891B-6142B1645FE5}"/>
              </a:ext>
            </a:extLst>
          </p:cNvPr>
          <p:cNvCxnSpPr>
            <a:stCxn id="18" idx="1"/>
          </p:cNvCxnSpPr>
          <p:nvPr/>
        </p:nvCxnSpPr>
        <p:spPr>
          <a:xfrm flipH="1">
            <a:off x="10543764" y="4888716"/>
            <a:ext cx="454635" cy="42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8D5781-14B3-4195-9AE7-4463CFAD5418}"/>
              </a:ext>
            </a:extLst>
          </p:cNvPr>
          <p:cNvCxnSpPr>
            <a:cxnSpLocks/>
          </p:cNvCxnSpPr>
          <p:nvPr/>
        </p:nvCxnSpPr>
        <p:spPr>
          <a:xfrm flipV="1">
            <a:off x="5337391" y="5609312"/>
            <a:ext cx="588848" cy="35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04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Assembly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55" y="1262507"/>
            <a:ext cx="8991600" cy="36115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Reference-guided assembly</a:t>
            </a:r>
          </a:p>
          <a:p>
            <a:pPr lvl="1"/>
            <a:r>
              <a:rPr lang="en-US" dirty="0"/>
              <a:t>Mapping reads to a reference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Infer consensus</a:t>
            </a:r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F0612-9BE8-CAB9-8C0B-46099DB7DA3E}"/>
              </a:ext>
            </a:extLst>
          </p:cNvPr>
          <p:cNvGrpSpPr/>
          <p:nvPr/>
        </p:nvGrpSpPr>
        <p:grpSpPr>
          <a:xfrm>
            <a:off x="1555531" y="2530534"/>
            <a:ext cx="8127124" cy="1116786"/>
            <a:chOff x="1702676" y="1672241"/>
            <a:chExt cx="8776138" cy="1116786"/>
          </a:xfrm>
        </p:grpSpPr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2209800" y="1932676"/>
              <a:ext cx="7924800" cy="243749"/>
              <a:chOff x="432" y="2208"/>
              <a:chExt cx="4992" cy="192"/>
            </a:xfrm>
          </p:grpSpPr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>
                <a:off x="4848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>
                <a:off x="220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52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3552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28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Line 30"/>
              <p:cNvSpPr>
                <a:spLocks noChangeShapeType="1"/>
              </p:cNvSpPr>
              <p:nvPr/>
            </p:nvSpPr>
            <p:spPr bwMode="auto">
              <a:xfrm>
                <a:off x="4656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31"/>
              <p:cNvSpPr>
                <a:spLocks noChangeShapeType="1"/>
              </p:cNvSpPr>
              <p:nvPr/>
            </p:nvSpPr>
            <p:spPr bwMode="auto">
              <a:xfrm>
                <a:off x="2496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32"/>
              <p:cNvSpPr>
                <a:spLocks noChangeShapeType="1"/>
              </p:cNvSpPr>
              <p:nvPr/>
            </p:nvSpPr>
            <p:spPr bwMode="auto">
              <a:xfrm>
                <a:off x="3168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33"/>
              <p:cNvSpPr>
                <a:spLocks noChangeShapeType="1"/>
              </p:cNvSpPr>
              <p:nvPr/>
            </p:nvSpPr>
            <p:spPr bwMode="auto">
              <a:xfrm>
                <a:off x="3888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432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38"/>
              <p:cNvSpPr>
                <a:spLocks noChangeShapeType="1"/>
              </p:cNvSpPr>
              <p:nvPr/>
            </p:nvSpPr>
            <p:spPr bwMode="auto">
              <a:xfrm>
                <a:off x="480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42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>
                <a:off x="4800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9" name="Group 110"/>
            <p:cNvGrpSpPr>
              <a:grpSpLocks/>
            </p:cNvGrpSpPr>
            <p:nvPr/>
          </p:nvGrpSpPr>
          <p:grpSpPr bwMode="auto">
            <a:xfrm>
              <a:off x="2209800" y="2423403"/>
              <a:ext cx="7924800" cy="365624"/>
              <a:chOff x="432" y="2736"/>
              <a:chExt cx="4992" cy="288"/>
            </a:xfrm>
          </p:grpSpPr>
          <p:sp>
            <p:nvSpPr>
              <p:cNvPr id="90" name="Line 83"/>
              <p:cNvSpPr>
                <a:spLocks noChangeShapeType="1"/>
              </p:cNvSpPr>
              <p:nvPr/>
            </p:nvSpPr>
            <p:spPr bwMode="auto">
              <a:xfrm>
                <a:off x="4848" y="283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Line 84"/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85"/>
              <p:cNvSpPr>
                <a:spLocks noChangeShapeType="1"/>
              </p:cNvSpPr>
              <p:nvPr/>
            </p:nvSpPr>
            <p:spPr bwMode="auto">
              <a:xfrm>
                <a:off x="1920" y="30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87"/>
              <p:cNvSpPr>
                <a:spLocks noChangeShapeType="1"/>
              </p:cNvSpPr>
              <p:nvPr/>
            </p:nvSpPr>
            <p:spPr bwMode="auto">
              <a:xfrm>
                <a:off x="1536" y="29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Line 88"/>
              <p:cNvSpPr>
                <a:spLocks noChangeShapeType="1"/>
              </p:cNvSpPr>
              <p:nvPr/>
            </p:nvSpPr>
            <p:spPr bwMode="auto">
              <a:xfrm>
                <a:off x="432" y="30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91"/>
              <p:cNvSpPr>
                <a:spLocks noChangeShapeType="1"/>
              </p:cNvSpPr>
              <p:nvPr/>
            </p:nvSpPr>
            <p:spPr bwMode="auto">
              <a:xfrm>
                <a:off x="3504" y="30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92"/>
              <p:cNvSpPr>
                <a:spLocks noChangeShapeType="1"/>
              </p:cNvSpPr>
              <p:nvPr/>
            </p:nvSpPr>
            <p:spPr bwMode="auto">
              <a:xfrm>
                <a:off x="4224" y="283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93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Line 94"/>
              <p:cNvSpPr>
                <a:spLocks noChangeShapeType="1"/>
              </p:cNvSpPr>
              <p:nvPr/>
            </p:nvSpPr>
            <p:spPr bwMode="auto">
              <a:xfrm>
                <a:off x="1200" y="283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Line 96"/>
              <p:cNvSpPr>
                <a:spLocks noChangeShapeType="1"/>
              </p:cNvSpPr>
              <p:nvPr/>
            </p:nvSpPr>
            <p:spPr bwMode="auto">
              <a:xfrm>
                <a:off x="2496" y="273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98"/>
              <p:cNvSpPr>
                <a:spLocks noChangeShapeType="1"/>
              </p:cNvSpPr>
              <p:nvPr/>
            </p:nvSpPr>
            <p:spPr bwMode="auto">
              <a:xfrm>
                <a:off x="3888" y="273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100"/>
              <p:cNvSpPr>
                <a:spLocks noChangeShapeType="1"/>
              </p:cNvSpPr>
              <p:nvPr/>
            </p:nvSpPr>
            <p:spPr bwMode="auto">
              <a:xfrm>
                <a:off x="2640" y="30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101"/>
              <p:cNvSpPr>
                <a:spLocks noChangeShapeType="1"/>
              </p:cNvSpPr>
              <p:nvPr/>
            </p:nvSpPr>
            <p:spPr bwMode="auto">
              <a:xfrm>
                <a:off x="1776" y="273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102"/>
              <p:cNvSpPr>
                <a:spLocks noChangeShapeType="1"/>
              </p:cNvSpPr>
              <p:nvPr/>
            </p:nvSpPr>
            <p:spPr bwMode="auto">
              <a:xfrm>
                <a:off x="2832" y="283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103"/>
              <p:cNvSpPr>
                <a:spLocks noChangeShapeType="1"/>
              </p:cNvSpPr>
              <p:nvPr/>
            </p:nvSpPr>
            <p:spPr bwMode="auto">
              <a:xfrm>
                <a:off x="480" y="283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104"/>
              <p:cNvSpPr>
                <a:spLocks noChangeShapeType="1"/>
              </p:cNvSpPr>
              <p:nvPr/>
            </p:nvSpPr>
            <p:spPr bwMode="auto">
              <a:xfrm>
                <a:off x="3312" y="29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105"/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Line 106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Line 107"/>
              <p:cNvSpPr>
                <a:spLocks noChangeShapeType="1"/>
              </p:cNvSpPr>
              <p:nvPr/>
            </p:nvSpPr>
            <p:spPr bwMode="auto">
              <a:xfrm>
                <a:off x="3936" y="292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Line 108"/>
              <p:cNvSpPr>
                <a:spLocks noChangeShapeType="1"/>
              </p:cNvSpPr>
              <p:nvPr/>
            </p:nvSpPr>
            <p:spPr bwMode="auto">
              <a:xfrm>
                <a:off x="4800" y="302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0" name="Group 81"/>
            <p:cNvGrpSpPr>
              <a:grpSpLocks/>
            </p:cNvGrpSpPr>
            <p:nvPr/>
          </p:nvGrpSpPr>
          <p:grpSpPr bwMode="auto">
            <a:xfrm>
              <a:off x="2209800" y="2423404"/>
              <a:ext cx="7924800" cy="243749"/>
              <a:chOff x="432" y="2208"/>
              <a:chExt cx="4992" cy="192"/>
            </a:xfrm>
          </p:grpSpPr>
          <p:sp>
            <p:nvSpPr>
              <p:cNvPr id="111" name="Line 18"/>
              <p:cNvSpPr>
                <a:spLocks noChangeShapeType="1"/>
              </p:cNvSpPr>
              <p:nvPr/>
            </p:nvSpPr>
            <p:spPr bwMode="auto">
              <a:xfrm>
                <a:off x="4848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Line 21"/>
              <p:cNvSpPr>
                <a:spLocks noChangeShapeType="1"/>
              </p:cNvSpPr>
              <p:nvPr/>
            </p:nvSpPr>
            <p:spPr bwMode="auto">
              <a:xfrm>
                <a:off x="220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Line 24"/>
              <p:cNvSpPr>
                <a:spLocks noChangeShapeType="1"/>
              </p:cNvSpPr>
              <p:nvPr/>
            </p:nvSpPr>
            <p:spPr bwMode="auto">
              <a:xfrm>
                <a:off x="52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Line 25"/>
              <p:cNvSpPr>
                <a:spLocks noChangeShapeType="1"/>
              </p:cNvSpPr>
              <p:nvPr/>
            </p:nvSpPr>
            <p:spPr bwMode="auto">
              <a:xfrm>
                <a:off x="3552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Line 28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Line 30"/>
              <p:cNvSpPr>
                <a:spLocks noChangeShapeType="1"/>
              </p:cNvSpPr>
              <p:nvPr/>
            </p:nvSpPr>
            <p:spPr bwMode="auto">
              <a:xfrm>
                <a:off x="4656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Line 31"/>
              <p:cNvSpPr>
                <a:spLocks noChangeShapeType="1"/>
              </p:cNvSpPr>
              <p:nvPr/>
            </p:nvSpPr>
            <p:spPr bwMode="auto">
              <a:xfrm>
                <a:off x="2496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Line 32"/>
              <p:cNvSpPr>
                <a:spLocks noChangeShapeType="1"/>
              </p:cNvSpPr>
              <p:nvPr/>
            </p:nvSpPr>
            <p:spPr bwMode="auto">
              <a:xfrm>
                <a:off x="3168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Line 33"/>
              <p:cNvSpPr>
                <a:spLocks noChangeShapeType="1"/>
              </p:cNvSpPr>
              <p:nvPr/>
            </p:nvSpPr>
            <p:spPr bwMode="auto">
              <a:xfrm>
                <a:off x="3888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34"/>
              <p:cNvSpPr>
                <a:spLocks noChangeShapeType="1"/>
              </p:cNvSpPr>
              <p:nvPr/>
            </p:nvSpPr>
            <p:spPr bwMode="auto">
              <a:xfrm>
                <a:off x="432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38"/>
              <p:cNvSpPr>
                <a:spLocks noChangeShapeType="1"/>
              </p:cNvSpPr>
              <p:nvPr/>
            </p:nvSpPr>
            <p:spPr bwMode="auto">
              <a:xfrm>
                <a:off x="480" y="23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39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42"/>
              <p:cNvSpPr>
                <a:spLocks noChangeShapeType="1"/>
              </p:cNvSpPr>
              <p:nvPr/>
            </p:nvSpPr>
            <p:spPr bwMode="auto">
              <a:xfrm>
                <a:off x="3936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44"/>
              <p:cNvSpPr>
                <a:spLocks noChangeShapeType="1"/>
              </p:cNvSpPr>
              <p:nvPr/>
            </p:nvSpPr>
            <p:spPr bwMode="auto">
              <a:xfrm>
                <a:off x="4800" y="2208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610ACCE-53B6-9E4C-B811-DC68530A29E4}"/>
                </a:ext>
              </a:extLst>
            </p:cNvPr>
            <p:cNvCxnSpPr>
              <a:cxnSpLocks/>
            </p:cNvCxnSpPr>
            <p:nvPr/>
          </p:nvCxnSpPr>
          <p:spPr>
            <a:xfrm>
              <a:off x="1702676" y="1672241"/>
              <a:ext cx="8776138" cy="0"/>
            </a:xfrm>
            <a:prstGeom prst="line">
              <a:avLst/>
            </a:prstGeom>
            <a:ln w="28575">
              <a:gradFill>
                <a:gsLst>
                  <a:gs pos="0">
                    <a:srgbClr val="FF0000"/>
                  </a:gs>
                  <a:gs pos="25000">
                    <a:srgbClr val="FFFF00"/>
                  </a:gs>
                  <a:gs pos="50000">
                    <a:srgbClr val="00FA00"/>
                  </a:gs>
                  <a:gs pos="100000">
                    <a:srgbClr val="0432FF"/>
                  </a:gs>
                  <a:gs pos="75000">
                    <a:srgbClr val="00FDFF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F5C75511-DB30-08AA-C1AB-57DF92216D27}"/>
              </a:ext>
            </a:extLst>
          </p:cNvPr>
          <p:cNvSpPr txBox="1"/>
          <p:nvPr/>
        </p:nvSpPr>
        <p:spPr>
          <a:xfrm>
            <a:off x="9775372" y="22260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genome</a:t>
            </a:r>
            <a:endParaRPr lang="nl-NL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C17205C-36F9-CB05-BC54-F4E9B55922E4}"/>
              </a:ext>
            </a:extLst>
          </p:cNvPr>
          <p:cNvSpPr txBox="1"/>
          <p:nvPr/>
        </p:nvSpPr>
        <p:spPr>
          <a:xfrm>
            <a:off x="9787285" y="3003118"/>
            <a:ext cx="167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Reads</a:t>
            </a:r>
            <a:endParaRPr lang="nl-NL" dirty="0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A92C0F5-6A79-9984-7A92-69E47974BC8A}"/>
              </a:ext>
            </a:extLst>
          </p:cNvPr>
          <p:cNvGrpSpPr/>
          <p:nvPr/>
        </p:nvGrpSpPr>
        <p:grpSpPr>
          <a:xfrm>
            <a:off x="1707931" y="4572698"/>
            <a:ext cx="9693567" cy="1325794"/>
            <a:chOff x="1707931" y="4572698"/>
            <a:chExt cx="9693567" cy="13257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730FE-7DBC-E5E1-A87C-68632783B625}"/>
                </a:ext>
              </a:extLst>
            </p:cNvPr>
            <p:cNvGrpSpPr/>
            <p:nvPr/>
          </p:nvGrpSpPr>
          <p:grpSpPr>
            <a:xfrm>
              <a:off x="1707931" y="4572698"/>
              <a:ext cx="7974724" cy="1325794"/>
              <a:chOff x="1702676" y="1463233"/>
              <a:chExt cx="8776138" cy="1325794"/>
            </a:xfrm>
          </p:grpSpPr>
          <p:grpSp>
            <p:nvGrpSpPr>
              <p:cNvPr id="12" name="Group 81">
                <a:extLst>
                  <a:ext uri="{FF2B5EF4-FFF2-40B4-BE49-F238E27FC236}">
                    <a16:creationId xmlns:a16="http://schemas.microsoft.com/office/drawing/2014/main" id="{3961021B-F04D-C2D3-549D-8E49A1898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1932676"/>
                <a:ext cx="7924800" cy="243749"/>
                <a:chOff x="432" y="2208"/>
                <a:chExt cx="4992" cy="192"/>
              </a:xfrm>
            </p:grpSpPr>
            <p:sp>
              <p:nvSpPr>
                <p:cNvPr id="149" name="Line 18">
                  <a:extLst>
                    <a:ext uri="{FF2B5EF4-FFF2-40B4-BE49-F238E27FC236}">
                      <a16:creationId xmlns:a16="http://schemas.microsoft.com/office/drawing/2014/main" id="{325FBB20-5EE8-B4BA-0A05-13EF0952F7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Line 21">
                  <a:extLst>
                    <a:ext uri="{FF2B5EF4-FFF2-40B4-BE49-F238E27FC236}">
                      <a16:creationId xmlns:a16="http://schemas.microsoft.com/office/drawing/2014/main" id="{73C5E5DA-FC46-657E-9243-149FB09183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Line 24">
                  <a:extLst>
                    <a:ext uri="{FF2B5EF4-FFF2-40B4-BE49-F238E27FC236}">
                      <a16:creationId xmlns:a16="http://schemas.microsoft.com/office/drawing/2014/main" id="{8146EC6D-1B5A-C618-5838-1B3E169E40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Line 25">
                  <a:extLst>
                    <a:ext uri="{FF2B5EF4-FFF2-40B4-BE49-F238E27FC236}">
                      <a16:creationId xmlns:a16="http://schemas.microsoft.com/office/drawing/2014/main" id="{C42E0FAF-5B98-429C-8CE5-B8BA2A652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Line 28">
                  <a:extLst>
                    <a:ext uri="{FF2B5EF4-FFF2-40B4-BE49-F238E27FC236}">
                      <a16:creationId xmlns:a16="http://schemas.microsoft.com/office/drawing/2014/main" id="{C99CD5AC-B5F6-087F-1833-E12F31B63D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Line 30">
                  <a:extLst>
                    <a:ext uri="{FF2B5EF4-FFF2-40B4-BE49-F238E27FC236}">
                      <a16:creationId xmlns:a16="http://schemas.microsoft.com/office/drawing/2014/main" id="{3315AAFF-5B1B-89A5-4285-CFC83DD60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Line 31">
                  <a:extLst>
                    <a:ext uri="{FF2B5EF4-FFF2-40B4-BE49-F238E27FC236}">
                      <a16:creationId xmlns:a16="http://schemas.microsoft.com/office/drawing/2014/main" id="{27C0538E-1A72-F661-65A2-12EC78D68B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Line 32">
                  <a:extLst>
                    <a:ext uri="{FF2B5EF4-FFF2-40B4-BE49-F238E27FC236}">
                      <a16:creationId xmlns:a16="http://schemas.microsoft.com/office/drawing/2014/main" id="{04978BDA-76FF-8968-DD1C-45F42129F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Line 33">
                  <a:extLst>
                    <a:ext uri="{FF2B5EF4-FFF2-40B4-BE49-F238E27FC236}">
                      <a16:creationId xmlns:a16="http://schemas.microsoft.com/office/drawing/2014/main" id="{EEFC1236-9699-447F-1892-F75358019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Line 34">
                  <a:extLst>
                    <a:ext uri="{FF2B5EF4-FFF2-40B4-BE49-F238E27FC236}">
                      <a16:creationId xmlns:a16="http://schemas.microsoft.com/office/drawing/2014/main" id="{33631205-4CCA-95AB-C272-308DEC86B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Line 38">
                  <a:extLst>
                    <a:ext uri="{FF2B5EF4-FFF2-40B4-BE49-F238E27FC236}">
                      <a16:creationId xmlns:a16="http://schemas.microsoft.com/office/drawing/2014/main" id="{479A3D73-55D1-3E1D-2CBC-EF6176773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Line 39">
                  <a:extLst>
                    <a:ext uri="{FF2B5EF4-FFF2-40B4-BE49-F238E27FC236}">
                      <a16:creationId xmlns:a16="http://schemas.microsoft.com/office/drawing/2014/main" id="{67662E4C-1298-0F42-EF96-65C367E2D0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Line 42">
                  <a:extLst>
                    <a:ext uri="{FF2B5EF4-FFF2-40B4-BE49-F238E27FC236}">
                      <a16:creationId xmlns:a16="http://schemas.microsoft.com/office/drawing/2014/main" id="{55881106-E319-3C9C-DD22-76841C4D0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Line 44">
                  <a:extLst>
                    <a:ext uri="{FF2B5EF4-FFF2-40B4-BE49-F238E27FC236}">
                      <a16:creationId xmlns:a16="http://schemas.microsoft.com/office/drawing/2014/main" id="{AB47FC83-B8A2-A95D-9781-A446C7A4F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110">
                <a:extLst>
                  <a:ext uri="{FF2B5EF4-FFF2-40B4-BE49-F238E27FC236}">
                    <a16:creationId xmlns:a16="http://schemas.microsoft.com/office/drawing/2014/main" id="{169DB02B-1F7E-90F8-37BC-8180B25B7E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423403"/>
                <a:ext cx="7924800" cy="365624"/>
                <a:chOff x="432" y="2736"/>
                <a:chExt cx="4992" cy="288"/>
              </a:xfrm>
            </p:grpSpPr>
            <p:sp>
              <p:nvSpPr>
                <p:cNvPr id="126" name="Line 83">
                  <a:extLst>
                    <a:ext uri="{FF2B5EF4-FFF2-40B4-BE49-F238E27FC236}">
                      <a16:creationId xmlns:a16="http://schemas.microsoft.com/office/drawing/2014/main" id="{8CA97512-4F9A-89F6-AEC4-EA99E5AEC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Line 84">
                  <a:extLst>
                    <a:ext uri="{FF2B5EF4-FFF2-40B4-BE49-F238E27FC236}">
                      <a16:creationId xmlns:a16="http://schemas.microsoft.com/office/drawing/2014/main" id="{B753F6A6-8389-19AB-F7AE-327D2240C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Line 85">
                  <a:extLst>
                    <a:ext uri="{FF2B5EF4-FFF2-40B4-BE49-F238E27FC236}">
                      <a16:creationId xmlns:a16="http://schemas.microsoft.com/office/drawing/2014/main" id="{10166409-839E-A2AD-EB06-9AEC6EBD8E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Line 87">
                  <a:extLst>
                    <a:ext uri="{FF2B5EF4-FFF2-40B4-BE49-F238E27FC236}">
                      <a16:creationId xmlns:a16="http://schemas.microsoft.com/office/drawing/2014/main" id="{75716138-8C24-D8E4-0B2B-F5B24D780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292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Line 88">
                  <a:extLst>
                    <a:ext uri="{FF2B5EF4-FFF2-40B4-BE49-F238E27FC236}">
                      <a16:creationId xmlns:a16="http://schemas.microsoft.com/office/drawing/2014/main" id="{2CBCCC9B-6692-30C7-FCC1-F5FA04CE4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Line 91">
                  <a:extLst>
                    <a:ext uri="{FF2B5EF4-FFF2-40B4-BE49-F238E27FC236}">
                      <a16:creationId xmlns:a16="http://schemas.microsoft.com/office/drawing/2014/main" id="{39C79CF4-4091-7A8A-1C81-D34A30344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4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Line 92">
                  <a:extLst>
                    <a:ext uri="{FF2B5EF4-FFF2-40B4-BE49-F238E27FC236}">
                      <a16:creationId xmlns:a16="http://schemas.microsoft.com/office/drawing/2014/main" id="{F158CCC2-C86B-3A94-9418-F698EBF86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" name="Line 93">
                  <a:extLst>
                    <a:ext uri="{FF2B5EF4-FFF2-40B4-BE49-F238E27FC236}">
                      <a16:creationId xmlns:a16="http://schemas.microsoft.com/office/drawing/2014/main" id="{E2E58116-9F6C-D3AE-D05B-8D6E3200D8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" name="Line 94">
                  <a:extLst>
                    <a:ext uri="{FF2B5EF4-FFF2-40B4-BE49-F238E27FC236}">
                      <a16:creationId xmlns:a16="http://schemas.microsoft.com/office/drawing/2014/main" id="{48E740DB-D8B8-561B-EAAE-47B2CA413A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Line 96">
                  <a:extLst>
                    <a:ext uri="{FF2B5EF4-FFF2-40B4-BE49-F238E27FC236}">
                      <a16:creationId xmlns:a16="http://schemas.microsoft.com/office/drawing/2014/main" id="{30EDB885-A67A-80D9-7C1A-5D87DE83E4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73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Line 98">
                  <a:extLst>
                    <a:ext uri="{FF2B5EF4-FFF2-40B4-BE49-F238E27FC236}">
                      <a16:creationId xmlns:a16="http://schemas.microsoft.com/office/drawing/2014/main" id="{4D789C88-010B-74A5-E9CE-6B8518374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73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Line 100">
                  <a:extLst>
                    <a:ext uri="{FF2B5EF4-FFF2-40B4-BE49-F238E27FC236}">
                      <a16:creationId xmlns:a16="http://schemas.microsoft.com/office/drawing/2014/main" id="{A9E63071-325B-076D-AD7D-892B51C03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Line 101">
                  <a:extLst>
                    <a:ext uri="{FF2B5EF4-FFF2-40B4-BE49-F238E27FC236}">
                      <a16:creationId xmlns:a16="http://schemas.microsoft.com/office/drawing/2014/main" id="{2CE9CD9F-57D3-12D4-FF1C-630FF29E5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273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Line 102">
                  <a:extLst>
                    <a:ext uri="{FF2B5EF4-FFF2-40B4-BE49-F238E27FC236}">
                      <a16:creationId xmlns:a16="http://schemas.microsoft.com/office/drawing/2014/main" id="{4D955F98-180D-6F33-BF63-5F45CC72F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Line 103">
                  <a:extLst>
                    <a:ext uri="{FF2B5EF4-FFF2-40B4-BE49-F238E27FC236}">
                      <a16:creationId xmlns:a16="http://schemas.microsoft.com/office/drawing/2014/main" id="{FD993397-714B-9E8C-3DE5-06FA6CDF8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Line 104">
                  <a:extLst>
                    <a:ext uri="{FF2B5EF4-FFF2-40B4-BE49-F238E27FC236}">
                      <a16:creationId xmlns:a16="http://schemas.microsoft.com/office/drawing/2014/main" id="{D0F6F1E9-C612-2FE7-71D7-61DCA37800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92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Line 105">
                  <a:extLst>
                    <a:ext uri="{FF2B5EF4-FFF2-40B4-BE49-F238E27FC236}">
                      <a16:creationId xmlns:a16="http://schemas.microsoft.com/office/drawing/2014/main" id="{ABC05F3C-7AC8-6ADB-8C3C-FF65F4BFA6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273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Line 106">
                  <a:extLst>
                    <a:ext uri="{FF2B5EF4-FFF2-40B4-BE49-F238E27FC236}">
                      <a16:creationId xmlns:a16="http://schemas.microsoft.com/office/drawing/2014/main" id="{178F4A3A-1D34-0A4B-4B47-677DE2496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Line 107">
                  <a:extLst>
                    <a:ext uri="{FF2B5EF4-FFF2-40B4-BE49-F238E27FC236}">
                      <a16:creationId xmlns:a16="http://schemas.microsoft.com/office/drawing/2014/main" id="{B1C58488-1F9B-41AE-B070-9CCAFB4EF5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92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Line 108">
                  <a:extLst>
                    <a:ext uri="{FF2B5EF4-FFF2-40B4-BE49-F238E27FC236}">
                      <a16:creationId xmlns:a16="http://schemas.microsoft.com/office/drawing/2014/main" id="{834CFAA4-B881-05E4-703B-40C1246D3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Group 81">
                <a:extLst>
                  <a:ext uri="{FF2B5EF4-FFF2-40B4-BE49-F238E27FC236}">
                    <a16:creationId xmlns:a16="http://schemas.microsoft.com/office/drawing/2014/main" id="{A6BCD7AB-4280-AEBA-FF03-36A5AE741B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423404"/>
                <a:ext cx="7924800" cy="243749"/>
                <a:chOff x="432" y="2208"/>
                <a:chExt cx="4992" cy="192"/>
              </a:xfrm>
            </p:grpSpPr>
            <p:sp>
              <p:nvSpPr>
                <p:cNvPr id="23" name="Line 18">
                  <a:extLst>
                    <a:ext uri="{FF2B5EF4-FFF2-40B4-BE49-F238E27FC236}">
                      <a16:creationId xmlns:a16="http://schemas.microsoft.com/office/drawing/2014/main" id="{69B5192B-3488-4BE9-60A2-5811D2FEF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Line 21">
                  <a:extLst>
                    <a:ext uri="{FF2B5EF4-FFF2-40B4-BE49-F238E27FC236}">
                      <a16:creationId xmlns:a16="http://schemas.microsoft.com/office/drawing/2014/main" id="{DD3648AC-2E74-0C49-6E40-67A513D85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Line 24">
                  <a:extLst>
                    <a:ext uri="{FF2B5EF4-FFF2-40B4-BE49-F238E27FC236}">
                      <a16:creationId xmlns:a16="http://schemas.microsoft.com/office/drawing/2014/main" id="{56EF162B-8DBC-9AF5-A1B4-EE8F8F528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Line 25">
                  <a:extLst>
                    <a:ext uri="{FF2B5EF4-FFF2-40B4-BE49-F238E27FC236}">
                      <a16:creationId xmlns:a16="http://schemas.microsoft.com/office/drawing/2014/main" id="{3DCF32DB-8548-6601-A39E-15A376769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Line 28">
                  <a:extLst>
                    <a:ext uri="{FF2B5EF4-FFF2-40B4-BE49-F238E27FC236}">
                      <a16:creationId xmlns:a16="http://schemas.microsoft.com/office/drawing/2014/main" id="{A8238FD9-5E48-111D-7A23-2630550A0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Line 30">
                  <a:extLst>
                    <a:ext uri="{FF2B5EF4-FFF2-40B4-BE49-F238E27FC236}">
                      <a16:creationId xmlns:a16="http://schemas.microsoft.com/office/drawing/2014/main" id="{87FAA41F-C5A8-1E3D-3A85-99FFF1FC2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Line 31">
                  <a:extLst>
                    <a:ext uri="{FF2B5EF4-FFF2-40B4-BE49-F238E27FC236}">
                      <a16:creationId xmlns:a16="http://schemas.microsoft.com/office/drawing/2014/main" id="{03AA6924-E090-2F79-033F-2886A6FDF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Line 32">
                  <a:extLst>
                    <a:ext uri="{FF2B5EF4-FFF2-40B4-BE49-F238E27FC236}">
                      <a16:creationId xmlns:a16="http://schemas.microsoft.com/office/drawing/2014/main" id="{8507AA6C-9D81-D669-F6A8-0EDF62E06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Line 33">
                  <a:extLst>
                    <a:ext uri="{FF2B5EF4-FFF2-40B4-BE49-F238E27FC236}">
                      <a16:creationId xmlns:a16="http://schemas.microsoft.com/office/drawing/2014/main" id="{66C1EBCF-0EC5-B5FB-B265-16485F4DF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Line 34">
                  <a:extLst>
                    <a:ext uri="{FF2B5EF4-FFF2-40B4-BE49-F238E27FC236}">
                      <a16:creationId xmlns:a16="http://schemas.microsoft.com/office/drawing/2014/main" id="{579EEE44-1419-4993-BDE5-FA4F14BD1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Line 38">
                  <a:extLst>
                    <a:ext uri="{FF2B5EF4-FFF2-40B4-BE49-F238E27FC236}">
                      <a16:creationId xmlns:a16="http://schemas.microsoft.com/office/drawing/2014/main" id="{02FB6F59-8692-FE69-D001-425A1171A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Line 39">
                  <a:extLst>
                    <a:ext uri="{FF2B5EF4-FFF2-40B4-BE49-F238E27FC236}">
                      <a16:creationId xmlns:a16="http://schemas.microsoft.com/office/drawing/2014/main" id="{EF589D90-F5DD-EB51-E584-05153E3B45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Line 42">
                  <a:extLst>
                    <a:ext uri="{FF2B5EF4-FFF2-40B4-BE49-F238E27FC236}">
                      <a16:creationId xmlns:a16="http://schemas.microsoft.com/office/drawing/2014/main" id="{9BF5DE05-E792-A627-C88C-CEC3EF4A60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Line 44">
                  <a:extLst>
                    <a:ext uri="{FF2B5EF4-FFF2-40B4-BE49-F238E27FC236}">
                      <a16:creationId xmlns:a16="http://schemas.microsoft.com/office/drawing/2014/main" id="{A372D9D5-D41A-62A5-065C-029B7AB2E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B2072C9-C602-A8C4-107B-EE258CD8F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2676" y="1463233"/>
                <a:ext cx="8776138" cy="0"/>
              </a:xfrm>
              <a:prstGeom prst="line">
                <a:avLst/>
              </a:prstGeom>
              <a:ln w="28575">
                <a:gradFill>
                  <a:gsLst>
                    <a:gs pos="0">
                      <a:srgbClr val="FF0000"/>
                    </a:gs>
                    <a:gs pos="25000">
                      <a:srgbClr val="FFFF00"/>
                    </a:gs>
                    <a:gs pos="50000">
                      <a:srgbClr val="00FA00"/>
                    </a:gs>
                    <a:gs pos="100000">
                      <a:srgbClr val="0432FF"/>
                    </a:gs>
                    <a:gs pos="75000">
                      <a:srgbClr val="00FDFF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80">
                <a:extLst>
                  <a:ext uri="{FF2B5EF4-FFF2-40B4-BE49-F238E27FC236}">
                    <a16:creationId xmlns:a16="http://schemas.microsoft.com/office/drawing/2014/main" id="{B75E6E57-2789-42D9-722F-7416738D42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1700586"/>
                <a:ext cx="7848600" cy="8714"/>
                <a:chOff x="432" y="-111393"/>
                <a:chExt cx="4944" cy="8714"/>
              </a:xfrm>
            </p:grpSpPr>
            <p:sp>
              <p:nvSpPr>
                <p:cNvPr id="19" name="Line 75">
                  <a:extLst>
                    <a:ext uri="{FF2B5EF4-FFF2-40B4-BE49-F238E27FC236}">
                      <a16:creationId xmlns:a16="http://schemas.microsoft.com/office/drawing/2014/main" id="{8F6A44DC-99C9-7916-9A36-8AE74A0F2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-111393"/>
                  <a:ext cx="1104" cy="0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Line 76">
                  <a:extLst>
                    <a:ext uri="{FF2B5EF4-FFF2-40B4-BE49-F238E27FC236}">
                      <a16:creationId xmlns:a16="http://schemas.microsoft.com/office/drawing/2014/main" id="{FE4157A7-AAD8-1109-8C2F-CE00D46332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-102679"/>
                  <a:ext cx="720" cy="0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Line 77">
                  <a:extLst>
                    <a:ext uri="{FF2B5EF4-FFF2-40B4-BE49-F238E27FC236}">
                      <a16:creationId xmlns:a16="http://schemas.microsoft.com/office/drawing/2014/main" id="{6FD34BC0-5BD4-68F3-C4FF-C868AEFB9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-102679"/>
                  <a:ext cx="1344" cy="0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Line 79">
                  <a:extLst>
                    <a:ext uri="{FF2B5EF4-FFF2-40B4-BE49-F238E27FC236}">
                      <a16:creationId xmlns:a16="http://schemas.microsoft.com/office/drawing/2014/main" id="{94B015E2-13E2-36DA-8D26-29B0089851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8" y="-111393"/>
                  <a:ext cx="1194" cy="8714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E182621-1B51-5BD8-C8EB-0A198850F25B}"/>
                </a:ext>
              </a:extLst>
            </p:cNvPr>
            <p:cNvSpPr txBox="1"/>
            <p:nvPr/>
          </p:nvSpPr>
          <p:spPr>
            <a:xfrm>
              <a:off x="9836005" y="4634102"/>
              <a:ext cx="15654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Consensus sequence in contigs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0678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5500-E0A3-6417-4AC9-22D34687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2F231E-B002-A776-90E9-4CCEC946C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70" t="31294" r="27583" b="28716"/>
          <a:stretch/>
        </p:blipFill>
        <p:spPr>
          <a:xfrm>
            <a:off x="1376312" y="1527141"/>
            <a:ext cx="9579539" cy="4609707"/>
          </a:xfrm>
        </p:spPr>
      </p:pic>
    </p:spTree>
    <p:extLst>
      <p:ext uri="{BB962C8B-B14F-4D97-AF65-F5344CB8AC3E}">
        <p14:creationId xmlns:p14="http://schemas.microsoft.com/office/powerpoint/2010/main" val="358150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2209800" y="812271"/>
            <a:ext cx="800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04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Assembly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55" y="1262507"/>
            <a:ext cx="10130916" cy="361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i="1" dirty="0"/>
              <a:t>De novo</a:t>
            </a:r>
            <a:r>
              <a:rPr lang="en-US" dirty="0"/>
              <a:t> assembly</a:t>
            </a:r>
          </a:p>
          <a:p>
            <a:pPr lvl="1"/>
            <a:r>
              <a:rPr lang="en-US" dirty="0"/>
              <a:t>Construct genome sequence from overlap between reads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A91522-960F-C388-0F91-16A6C8D30FD0}"/>
              </a:ext>
            </a:extLst>
          </p:cNvPr>
          <p:cNvGrpSpPr/>
          <p:nvPr/>
        </p:nvGrpSpPr>
        <p:grpSpPr>
          <a:xfrm>
            <a:off x="1798790" y="3040972"/>
            <a:ext cx="9232752" cy="1264390"/>
            <a:chOff x="2168746" y="4634102"/>
            <a:chExt cx="9232752" cy="126439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A732AB-673F-8514-9B8E-93A1B95D58BF}"/>
                </a:ext>
              </a:extLst>
            </p:cNvPr>
            <p:cNvGrpSpPr/>
            <p:nvPr/>
          </p:nvGrpSpPr>
          <p:grpSpPr>
            <a:xfrm>
              <a:off x="2168746" y="4810051"/>
              <a:ext cx="7201128" cy="1088441"/>
              <a:chOff x="2209800" y="1700586"/>
              <a:chExt cx="7924800" cy="1088441"/>
            </a:xfrm>
          </p:grpSpPr>
          <p:grpSp>
            <p:nvGrpSpPr>
              <p:cNvPr id="17" name="Group 81">
                <a:extLst>
                  <a:ext uri="{FF2B5EF4-FFF2-40B4-BE49-F238E27FC236}">
                    <a16:creationId xmlns:a16="http://schemas.microsoft.com/office/drawing/2014/main" id="{E8205FA9-5284-BE25-8458-5E74A13615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1932676"/>
                <a:ext cx="7924800" cy="243749"/>
                <a:chOff x="432" y="2208"/>
                <a:chExt cx="4992" cy="192"/>
              </a:xfrm>
            </p:grpSpPr>
            <p:sp>
              <p:nvSpPr>
                <p:cNvPr id="152" name="Line 18">
                  <a:extLst>
                    <a:ext uri="{FF2B5EF4-FFF2-40B4-BE49-F238E27FC236}">
                      <a16:creationId xmlns:a16="http://schemas.microsoft.com/office/drawing/2014/main" id="{43A964CD-75F8-674F-D90A-AE30B4096D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Line 21">
                  <a:extLst>
                    <a:ext uri="{FF2B5EF4-FFF2-40B4-BE49-F238E27FC236}">
                      <a16:creationId xmlns:a16="http://schemas.microsoft.com/office/drawing/2014/main" id="{1C540D32-00F2-397C-D9F5-017E8E30B6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Line 24">
                  <a:extLst>
                    <a:ext uri="{FF2B5EF4-FFF2-40B4-BE49-F238E27FC236}">
                      <a16:creationId xmlns:a16="http://schemas.microsoft.com/office/drawing/2014/main" id="{0CB2A999-62B8-B6D3-BE2C-D19C85995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Line 25">
                  <a:extLst>
                    <a:ext uri="{FF2B5EF4-FFF2-40B4-BE49-F238E27FC236}">
                      <a16:creationId xmlns:a16="http://schemas.microsoft.com/office/drawing/2014/main" id="{0C0AB78B-D13B-2907-02D7-EF7AE2A4A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Line 28">
                  <a:extLst>
                    <a:ext uri="{FF2B5EF4-FFF2-40B4-BE49-F238E27FC236}">
                      <a16:creationId xmlns:a16="http://schemas.microsoft.com/office/drawing/2014/main" id="{E09E0992-8DB6-11E0-5CFC-A4C5C593E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Line 30">
                  <a:extLst>
                    <a:ext uri="{FF2B5EF4-FFF2-40B4-BE49-F238E27FC236}">
                      <a16:creationId xmlns:a16="http://schemas.microsoft.com/office/drawing/2014/main" id="{67C9512E-5DF0-8777-E2BE-A10822DEB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Line 31">
                  <a:extLst>
                    <a:ext uri="{FF2B5EF4-FFF2-40B4-BE49-F238E27FC236}">
                      <a16:creationId xmlns:a16="http://schemas.microsoft.com/office/drawing/2014/main" id="{3BE6C430-A7CC-7438-2C0B-CFEF4A326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Line 32">
                  <a:extLst>
                    <a:ext uri="{FF2B5EF4-FFF2-40B4-BE49-F238E27FC236}">
                      <a16:creationId xmlns:a16="http://schemas.microsoft.com/office/drawing/2014/main" id="{62D95466-59DB-96D5-C345-4E4CBCB40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Line 33">
                  <a:extLst>
                    <a:ext uri="{FF2B5EF4-FFF2-40B4-BE49-F238E27FC236}">
                      <a16:creationId xmlns:a16="http://schemas.microsoft.com/office/drawing/2014/main" id="{570A0987-A1EE-22C8-CD38-09DBB746A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Line 34">
                  <a:extLst>
                    <a:ext uri="{FF2B5EF4-FFF2-40B4-BE49-F238E27FC236}">
                      <a16:creationId xmlns:a16="http://schemas.microsoft.com/office/drawing/2014/main" id="{7413A82C-8796-7860-949B-B61F037719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Line 38">
                  <a:extLst>
                    <a:ext uri="{FF2B5EF4-FFF2-40B4-BE49-F238E27FC236}">
                      <a16:creationId xmlns:a16="http://schemas.microsoft.com/office/drawing/2014/main" id="{FF0FF256-0DB0-A041-DDD7-955F69947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Line 39">
                  <a:extLst>
                    <a:ext uri="{FF2B5EF4-FFF2-40B4-BE49-F238E27FC236}">
                      <a16:creationId xmlns:a16="http://schemas.microsoft.com/office/drawing/2014/main" id="{6CA8A41B-B36E-5431-BF91-6CB9F74011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Line 42">
                  <a:extLst>
                    <a:ext uri="{FF2B5EF4-FFF2-40B4-BE49-F238E27FC236}">
                      <a16:creationId xmlns:a16="http://schemas.microsoft.com/office/drawing/2014/main" id="{47E98D67-D91D-7766-A887-187D8E263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Line 44">
                  <a:extLst>
                    <a:ext uri="{FF2B5EF4-FFF2-40B4-BE49-F238E27FC236}">
                      <a16:creationId xmlns:a16="http://schemas.microsoft.com/office/drawing/2014/main" id="{5AFDFDDD-7B62-357F-4856-9F891AC26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" name="Group 110">
                <a:extLst>
                  <a:ext uri="{FF2B5EF4-FFF2-40B4-BE49-F238E27FC236}">
                    <a16:creationId xmlns:a16="http://schemas.microsoft.com/office/drawing/2014/main" id="{B8F74DA7-2FCB-0A81-1D4A-3391244B3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423403"/>
                <a:ext cx="7924800" cy="365624"/>
                <a:chOff x="432" y="2736"/>
                <a:chExt cx="4992" cy="288"/>
              </a:xfrm>
            </p:grpSpPr>
            <p:sp>
              <p:nvSpPr>
                <p:cNvPr id="131" name="Line 83">
                  <a:extLst>
                    <a:ext uri="{FF2B5EF4-FFF2-40B4-BE49-F238E27FC236}">
                      <a16:creationId xmlns:a16="http://schemas.microsoft.com/office/drawing/2014/main" id="{4CE93E40-464F-C2C6-CCFF-4B77B6F00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Line 84">
                  <a:extLst>
                    <a:ext uri="{FF2B5EF4-FFF2-40B4-BE49-F238E27FC236}">
                      <a16:creationId xmlns:a16="http://schemas.microsoft.com/office/drawing/2014/main" id="{CCE5DF77-C2BC-1723-004D-B69709320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024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Line 85">
                  <a:extLst>
                    <a:ext uri="{FF2B5EF4-FFF2-40B4-BE49-F238E27FC236}">
                      <a16:creationId xmlns:a16="http://schemas.microsoft.com/office/drawing/2014/main" id="{F7FC4F71-81C1-9054-C528-2ED459019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0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Line 87">
                  <a:extLst>
                    <a:ext uri="{FF2B5EF4-FFF2-40B4-BE49-F238E27FC236}">
                      <a16:creationId xmlns:a16="http://schemas.microsoft.com/office/drawing/2014/main" id="{E58B473C-7482-6900-07D7-968ACC9DE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8" y="2928"/>
                  <a:ext cx="23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" name="Line 88">
                  <a:extLst>
                    <a:ext uri="{FF2B5EF4-FFF2-40B4-BE49-F238E27FC236}">
                      <a16:creationId xmlns:a16="http://schemas.microsoft.com/office/drawing/2014/main" id="{BAB8B44F-2764-27D8-F4AF-EE3CDE7778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" name="Line 91">
                  <a:extLst>
                    <a:ext uri="{FF2B5EF4-FFF2-40B4-BE49-F238E27FC236}">
                      <a16:creationId xmlns:a16="http://schemas.microsoft.com/office/drawing/2014/main" id="{BE405D6A-F823-337F-F24F-559DD78D4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4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Line 92">
                  <a:extLst>
                    <a:ext uri="{FF2B5EF4-FFF2-40B4-BE49-F238E27FC236}">
                      <a16:creationId xmlns:a16="http://schemas.microsoft.com/office/drawing/2014/main" id="{7DC0CA0E-4208-65A9-B31C-08823DE45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8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Line 93">
                  <a:extLst>
                    <a:ext uri="{FF2B5EF4-FFF2-40B4-BE49-F238E27FC236}">
                      <a16:creationId xmlns:a16="http://schemas.microsoft.com/office/drawing/2014/main" id="{8D58A304-8AD4-BC0C-2462-5CE4C6436A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Line 94">
                  <a:extLst>
                    <a:ext uri="{FF2B5EF4-FFF2-40B4-BE49-F238E27FC236}">
                      <a16:creationId xmlns:a16="http://schemas.microsoft.com/office/drawing/2014/main" id="{ADB7770E-9196-73B9-4D40-F836D6D6F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0" y="283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Line 96">
                  <a:extLst>
                    <a:ext uri="{FF2B5EF4-FFF2-40B4-BE49-F238E27FC236}">
                      <a16:creationId xmlns:a16="http://schemas.microsoft.com/office/drawing/2014/main" id="{04A233E8-A260-8583-F48D-D295712C3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73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Line 98">
                  <a:extLst>
                    <a:ext uri="{FF2B5EF4-FFF2-40B4-BE49-F238E27FC236}">
                      <a16:creationId xmlns:a16="http://schemas.microsoft.com/office/drawing/2014/main" id="{EF51EDC0-9E3B-7FE9-D32D-DE26CD554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73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Line 100">
                  <a:extLst>
                    <a:ext uri="{FF2B5EF4-FFF2-40B4-BE49-F238E27FC236}">
                      <a16:creationId xmlns:a16="http://schemas.microsoft.com/office/drawing/2014/main" id="{50200641-38EA-63CA-9145-155374D05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302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Line 101">
                  <a:extLst>
                    <a:ext uri="{FF2B5EF4-FFF2-40B4-BE49-F238E27FC236}">
                      <a16:creationId xmlns:a16="http://schemas.microsoft.com/office/drawing/2014/main" id="{06F64F21-B5FB-7512-F1F3-7BB23ACB1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8" y="2736"/>
                  <a:ext cx="4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Line 102">
                  <a:extLst>
                    <a:ext uri="{FF2B5EF4-FFF2-40B4-BE49-F238E27FC236}">
                      <a16:creationId xmlns:a16="http://schemas.microsoft.com/office/drawing/2014/main" id="{78B8BD8E-4541-00D8-5A97-6E22DF0366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832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Line 103">
                  <a:extLst>
                    <a:ext uri="{FF2B5EF4-FFF2-40B4-BE49-F238E27FC236}">
                      <a16:creationId xmlns:a16="http://schemas.microsoft.com/office/drawing/2014/main" id="{F3754A07-D8A1-65A2-9BEE-78715E152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83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Line 104">
                  <a:extLst>
                    <a:ext uri="{FF2B5EF4-FFF2-40B4-BE49-F238E27FC236}">
                      <a16:creationId xmlns:a16="http://schemas.microsoft.com/office/drawing/2014/main" id="{DE043A79-FEE6-1AAE-9FC5-BA389289E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92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Line 105">
                  <a:extLst>
                    <a:ext uri="{FF2B5EF4-FFF2-40B4-BE49-F238E27FC236}">
                      <a16:creationId xmlns:a16="http://schemas.microsoft.com/office/drawing/2014/main" id="{8FC7B9DE-7409-31E0-B7CB-2F0370E7A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2736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Line 106">
                  <a:extLst>
                    <a:ext uri="{FF2B5EF4-FFF2-40B4-BE49-F238E27FC236}">
                      <a16:creationId xmlns:a16="http://schemas.microsoft.com/office/drawing/2014/main" id="{9C040C6B-27AB-3078-9622-97114213D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3024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Line 107">
                  <a:extLst>
                    <a:ext uri="{FF2B5EF4-FFF2-40B4-BE49-F238E27FC236}">
                      <a16:creationId xmlns:a16="http://schemas.microsoft.com/office/drawing/2014/main" id="{BA86B2FD-36C3-D543-7CA5-2603316FAC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92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Line 108">
                  <a:extLst>
                    <a:ext uri="{FF2B5EF4-FFF2-40B4-BE49-F238E27FC236}">
                      <a16:creationId xmlns:a16="http://schemas.microsoft.com/office/drawing/2014/main" id="{0B0D8FD1-82F0-52FB-BFFB-727691D42B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302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81">
                <a:extLst>
                  <a:ext uri="{FF2B5EF4-FFF2-40B4-BE49-F238E27FC236}">
                    <a16:creationId xmlns:a16="http://schemas.microsoft.com/office/drawing/2014/main" id="{9A5DADAC-6DB2-4068-75B4-9F76489DC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2423404"/>
                <a:ext cx="7924800" cy="243749"/>
                <a:chOff x="432" y="2208"/>
                <a:chExt cx="4992" cy="192"/>
              </a:xfrm>
            </p:grpSpPr>
            <p:sp>
              <p:nvSpPr>
                <p:cNvPr id="26" name="Line 18">
                  <a:extLst>
                    <a:ext uri="{FF2B5EF4-FFF2-40B4-BE49-F238E27FC236}">
                      <a16:creationId xmlns:a16="http://schemas.microsoft.com/office/drawing/2014/main" id="{65CF6675-3826-1B73-AF7B-7189B6A28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Line 21">
                  <a:extLst>
                    <a:ext uri="{FF2B5EF4-FFF2-40B4-BE49-F238E27FC236}">
                      <a16:creationId xmlns:a16="http://schemas.microsoft.com/office/drawing/2014/main" id="{FFA78CD6-7A85-EE86-CB52-3AA844CBF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Line 24">
                  <a:extLst>
                    <a:ext uri="{FF2B5EF4-FFF2-40B4-BE49-F238E27FC236}">
                      <a16:creationId xmlns:a16="http://schemas.microsoft.com/office/drawing/2014/main" id="{E324174C-46A6-E6AE-E849-080517FE2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Line 25">
                  <a:extLst>
                    <a:ext uri="{FF2B5EF4-FFF2-40B4-BE49-F238E27FC236}">
                      <a16:creationId xmlns:a16="http://schemas.microsoft.com/office/drawing/2014/main" id="{7E55D942-72FD-201F-3686-0226DCF8B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5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Line 28">
                  <a:extLst>
                    <a:ext uri="{FF2B5EF4-FFF2-40B4-BE49-F238E27FC236}">
                      <a16:creationId xmlns:a16="http://schemas.microsoft.com/office/drawing/2014/main" id="{66850E64-81EA-5B92-987E-9AD528D528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Line 30">
                  <a:extLst>
                    <a:ext uri="{FF2B5EF4-FFF2-40B4-BE49-F238E27FC236}">
                      <a16:creationId xmlns:a16="http://schemas.microsoft.com/office/drawing/2014/main" id="{3DA4A13F-08EE-216F-970B-8DF8CA2E1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Line 31">
                  <a:extLst>
                    <a:ext uri="{FF2B5EF4-FFF2-40B4-BE49-F238E27FC236}">
                      <a16:creationId xmlns:a16="http://schemas.microsoft.com/office/drawing/2014/main" id="{F6396095-7652-3174-B560-3469BE4878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Line 32">
                  <a:extLst>
                    <a:ext uri="{FF2B5EF4-FFF2-40B4-BE49-F238E27FC236}">
                      <a16:creationId xmlns:a16="http://schemas.microsoft.com/office/drawing/2014/main" id="{5598F041-046D-2AC8-C825-73DA73800D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Line 33">
                  <a:extLst>
                    <a:ext uri="{FF2B5EF4-FFF2-40B4-BE49-F238E27FC236}">
                      <a16:creationId xmlns:a16="http://schemas.microsoft.com/office/drawing/2014/main" id="{D62D98C5-7960-B06D-8B29-843F12C87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8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Line 34">
                  <a:extLst>
                    <a:ext uri="{FF2B5EF4-FFF2-40B4-BE49-F238E27FC236}">
                      <a16:creationId xmlns:a16="http://schemas.microsoft.com/office/drawing/2014/main" id="{19A12365-6DDF-9DB1-4653-EA152E4D6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Line 38">
                  <a:extLst>
                    <a:ext uri="{FF2B5EF4-FFF2-40B4-BE49-F238E27FC236}">
                      <a16:creationId xmlns:a16="http://schemas.microsoft.com/office/drawing/2014/main" id="{879C9123-4296-3F56-8380-C7F09E231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304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Line 39">
                  <a:extLst>
                    <a:ext uri="{FF2B5EF4-FFF2-40B4-BE49-F238E27FC236}">
                      <a16:creationId xmlns:a16="http://schemas.microsoft.com/office/drawing/2014/main" id="{D0E774F6-AA6B-C108-7E0C-47DB37E2F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2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Line 42">
                  <a:extLst>
                    <a:ext uri="{FF2B5EF4-FFF2-40B4-BE49-F238E27FC236}">
                      <a16:creationId xmlns:a16="http://schemas.microsoft.com/office/drawing/2014/main" id="{E985309C-D203-E088-22C0-4713B8AD5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40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Line 44">
                  <a:extLst>
                    <a:ext uri="{FF2B5EF4-FFF2-40B4-BE49-F238E27FC236}">
                      <a16:creationId xmlns:a16="http://schemas.microsoft.com/office/drawing/2014/main" id="{5C0F7563-934F-7F58-794F-AF548568A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2208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80">
                <a:extLst>
                  <a:ext uri="{FF2B5EF4-FFF2-40B4-BE49-F238E27FC236}">
                    <a16:creationId xmlns:a16="http://schemas.microsoft.com/office/drawing/2014/main" id="{21D122B2-486C-03E6-AE39-CAB4E696D1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9800" y="1700586"/>
                <a:ext cx="7848600" cy="8714"/>
                <a:chOff x="432" y="-111393"/>
                <a:chExt cx="4944" cy="8714"/>
              </a:xfrm>
            </p:grpSpPr>
            <p:sp>
              <p:nvSpPr>
                <p:cNvPr id="22" name="Line 75">
                  <a:extLst>
                    <a:ext uri="{FF2B5EF4-FFF2-40B4-BE49-F238E27FC236}">
                      <a16:creationId xmlns:a16="http://schemas.microsoft.com/office/drawing/2014/main" id="{8ABF23B8-8448-0BE0-5D1C-D2C402FA1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-111393"/>
                  <a:ext cx="1200" cy="0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Line 76">
                  <a:extLst>
                    <a:ext uri="{FF2B5EF4-FFF2-40B4-BE49-F238E27FC236}">
                      <a16:creationId xmlns:a16="http://schemas.microsoft.com/office/drawing/2014/main" id="{78C8832F-E524-55FD-860A-4BBE0E306F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6" y="-102679"/>
                  <a:ext cx="720" cy="0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Line 77">
                  <a:extLst>
                    <a:ext uri="{FF2B5EF4-FFF2-40B4-BE49-F238E27FC236}">
                      <a16:creationId xmlns:a16="http://schemas.microsoft.com/office/drawing/2014/main" id="{C2A4CDA1-3054-94DE-ED54-35B687CC9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-102679"/>
                  <a:ext cx="1344" cy="0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Line 79">
                  <a:extLst>
                    <a:ext uri="{FF2B5EF4-FFF2-40B4-BE49-F238E27FC236}">
                      <a16:creationId xmlns:a16="http://schemas.microsoft.com/office/drawing/2014/main" id="{2F8B8505-194D-5E56-F407-0AD6D50FF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8" y="-111393"/>
                  <a:ext cx="1194" cy="8714"/>
                </a:xfrm>
                <a:prstGeom prst="line">
                  <a:avLst/>
                </a:prstGeom>
                <a:noFill/>
                <a:ln w="127000">
                  <a:solidFill>
                    <a:schemeClr val="accent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CC189E-12C0-BAE4-04E2-906BFC5AC3CA}"/>
                </a:ext>
              </a:extLst>
            </p:cNvPr>
            <p:cNvSpPr txBox="1"/>
            <p:nvPr/>
          </p:nvSpPr>
          <p:spPr>
            <a:xfrm>
              <a:off x="9836005" y="4634102"/>
              <a:ext cx="1565493" cy="36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Contigs</a:t>
              </a:r>
              <a:endParaRPr lang="nl-NL" dirty="0"/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67EEDF36-09E4-80C9-FABD-5E511029D131}"/>
              </a:ext>
            </a:extLst>
          </p:cNvPr>
          <p:cNvSpPr txBox="1"/>
          <p:nvPr/>
        </p:nvSpPr>
        <p:spPr>
          <a:xfrm>
            <a:off x="9493069" y="3692281"/>
            <a:ext cx="167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05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Reference-guided assembly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592583"/>
            <a:ext cx="8991600" cy="498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need a closely related reference genome:</a:t>
            </a:r>
          </a:p>
          <a:p>
            <a:pPr lvl="1"/>
            <a:r>
              <a:rPr lang="en-US" dirty="0"/>
              <a:t>Same species</a:t>
            </a:r>
          </a:p>
          <a:p>
            <a:endParaRPr lang="en-US" dirty="0"/>
          </a:p>
          <a:p>
            <a:r>
              <a:rPr lang="en-US" dirty="0"/>
              <a:t>Reference genome leads to biases in the assembly</a:t>
            </a:r>
          </a:p>
          <a:p>
            <a:pPr lvl="1"/>
            <a:r>
              <a:rPr lang="en-US" dirty="0"/>
              <a:t>Genome structure</a:t>
            </a:r>
          </a:p>
          <a:p>
            <a:pPr lvl="2"/>
            <a:r>
              <a:rPr lang="en-US" dirty="0"/>
              <a:t>Insertions, deletions, rearrangements</a:t>
            </a:r>
          </a:p>
          <a:p>
            <a:endParaRPr lang="en-US" dirty="0"/>
          </a:p>
          <a:p>
            <a:r>
              <a:rPr lang="en-US" dirty="0"/>
              <a:t>If we only have a distantly related reference: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</a:t>
            </a:r>
            <a:r>
              <a:rPr lang="en-US" dirty="0"/>
              <a:t> we need to be more permissive when aligning reads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 this will lead to more possible errors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7158FA-CD54-7749-96B4-6DEE27A34FA1}"/>
              </a:ext>
            </a:extLst>
          </p:cNvPr>
          <p:cNvCxnSpPr>
            <a:cxnSpLocks/>
          </p:cNvCxnSpPr>
          <p:nvPr/>
        </p:nvCxnSpPr>
        <p:spPr>
          <a:xfrm>
            <a:off x="0" y="1257383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FF0000"/>
                </a:gs>
                <a:gs pos="25000">
                  <a:srgbClr val="FFFF00"/>
                </a:gs>
                <a:gs pos="50000">
                  <a:srgbClr val="00FA00"/>
                </a:gs>
                <a:gs pos="100000">
                  <a:srgbClr val="0432FF"/>
                </a:gs>
                <a:gs pos="75000">
                  <a:srgbClr val="00FDF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327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889</Words>
  <Application>Microsoft Office PowerPoint</Application>
  <PresentationFormat>Widescreen</PresentationFormat>
  <Paragraphs>206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Tahoma</vt:lpstr>
      <vt:lpstr>Times New Roman</vt:lpstr>
      <vt:lpstr>Wingdings</vt:lpstr>
      <vt:lpstr>1_Office Theme</vt:lpstr>
      <vt:lpstr>Sequence assembly and quality</vt:lpstr>
      <vt:lpstr>PowerPoint Presentation</vt:lpstr>
      <vt:lpstr>PowerPoint Presentation</vt:lpstr>
      <vt:lpstr>PowerPoint Presentation</vt:lpstr>
      <vt:lpstr>Assembly</vt:lpstr>
      <vt:lpstr>Assembly strategies</vt:lpstr>
      <vt:lpstr>PowerPoint Presentation</vt:lpstr>
      <vt:lpstr>Assembly strategies</vt:lpstr>
      <vt:lpstr>Reference-guided assembly</vt:lpstr>
      <vt:lpstr>Tree of life</vt:lpstr>
      <vt:lpstr>PowerPoint Presentation</vt:lpstr>
      <vt:lpstr>De novo sequence assembly</vt:lpstr>
      <vt:lpstr>De novo sequence assembly</vt:lpstr>
      <vt:lpstr>PowerPoint Presentation</vt:lpstr>
      <vt:lpstr>How to assess assembly quality?</vt:lpstr>
      <vt:lpstr>Assembly length statistics: N50 and N80</vt:lpstr>
      <vt:lpstr>Assembly length statistics: N50 and N80</vt:lpstr>
      <vt:lpstr>PowerPoint Presentation</vt:lpstr>
      <vt:lpstr>Checkm; tool for assessing the quality of genomes</vt:lpstr>
      <vt:lpstr>PowerPoint Presentation</vt:lpstr>
      <vt:lpstr>Assembly error: Repeats</vt:lpstr>
      <vt:lpstr>Repeats have multiple sinks/sources</vt:lpstr>
      <vt:lpstr>Assembly error: Homopolymers</vt:lpstr>
      <vt:lpstr>PowerPoint Presentation</vt:lpstr>
      <vt:lpstr>Long-read sequencing</vt:lpstr>
      <vt:lpstr>Hybrid assembly</vt:lpstr>
      <vt:lpstr>Hybrid assembly tool: UniCycler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strategies for genomics and metagenomics</dc:title>
  <dc:creator>Dutilh, B.E. (Bas)</dc:creator>
  <cp:lastModifiedBy>Graaf-van Bloois, L. van der (Linda)</cp:lastModifiedBy>
  <cp:revision>189</cp:revision>
  <cp:lastPrinted>2019-11-12T16:33:08Z</cp:lastPrinted>
  <dcterms:created xsi:type="dcterms:W3CDTF">2016-05-09T17:33:48Z</dcterms:created>
  <dcterms:modified xsi:type="dcterms:W3CDTF">2025-04-04T08:14:02Z</dcterms:modified>
</cp:coreProperties>
</file>