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4" r:id="rId7"/>
    <p:sldId id="274" r:id="rId8"/>
    <p:sldId id="296" r:id="rId9"/>
    <p:sldId id="297" r:id="rId10"/>
    <p:sldId id="298" r:id="rId11"/>
    <p:sldId id="299" r:id="rId12"/>
    <p:sldId id="301" r:id="rId13"/>
    <p:sldId id="261" r:id="rId14"/>
    <p:sldId id="263" r:id="rId15"/>
    <p:sldId id="303" r:id="rId16"/>
    <p:sldId id="264" r:id="rId17"/>
    <p:sldId id="265" r:id="rId18"/>
    <p:sldId id="266" r:id="rId19"/>
    <p:sldId id="267" r:id="rId20"/>
    <p:sldId id="272" r:id="rId21"/>
    <p:sldId id="269" r:id="rId22"/>
    <p:sldId id="268" r:id="rId23"/>
    <p:sldId id="270" r:id="rId24"/>
    <p:sldId id="271" r:id="rId25"/>
    <p:sldId id="302" r:id="rId26"/>
    <p:sldId id="273" r:id="rId27"/>
    <p:sldId id="26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45E6-4127-92A3-BA65-63BD17F20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245B2-E6F2-8C0E-C3A0-C246AAD4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E5DFF-7BA1-C1FC-75C8-A3FD9467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88317-F013-F0C4-00DF-F61FF0AE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9F75-58F2-39D0-D801-36A3188B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8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6AE1-4E07-E087-9CFC-5B6566FE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77A73-9857-7E9B-06C0-9955521DE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424E4-4C96-879C-5B6D-A1C02102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A89C-0158-FC0C-44E1-A9F7668D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10CC-88CA-11EB-BECE-3E77043E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20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F9655-D486-369E-8949-03CB37A37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A782F-3A08-1994-BCD3-5E955BDCB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6733B-E23D-2B21-399D-73D51E62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71FB-14C3-5DD0-3A20-5F7461B6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AAA82-16BC-38EF-EBAB-AC2060FD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84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F0FF-1F84-E68F-A68B-DCECD12B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6137-AAFA-1E73-31FA-4A04635B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9088-1DDB-AA0E-59A4-4E17D6AC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2187-3220-8970-042C-CD41BA5A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820F-43F1-70B4-FB4B-21619D6C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5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CC95-ECCC-3FD2-0D07-38BF7032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55502-94E0-AB49-2201-2E7A93BC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0840A-A690-D28B-F053-629CE0E5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5785-9AD9-F16B-EFC8-F3DC4C30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9408-62BE-4867-50E8-5BEDDCE8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8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2A2A-6739-E99B-2D0B-69630223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B4D0-CEB7-D779-D4D7-7FFE45A16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DFB06-5212-BC48-CF19-9B515BD24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C25A3-B82C-7D1E-CE86-7461A40B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311C4-68C4-7B95-B1D3-D32EB1BF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CFD6-6C17-961D-42D7-9929AA82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18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685C-8D2C-47BD-7225-16BE115A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7333-149C-529E-C1A6-C27CDA98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9154C-2119-9D0F-D006-9AEB91D7F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97D4E-B1E3-CDF2-8DB2-96154052B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3C429-71FF-F24E-6DB7-65C1C229E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AEEF4-7043-9D3B-A479-382EE493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540E3-F097-E7EA-6A1B-AE24DB18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75BBD-BABE-9815-DB51-EB921E95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75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2AF2-55D6-FE77-0EBD-42D60F11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251BC-C27F-11B5-C359-AB781A61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1D168-ED4D-E615-DDA3-B97680B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D001-C487-8646-4B44-77EC34AC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3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3F664-3856-7A3A-4651-1534ADCE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AF58C-9D87-D9BF-DBA1-6F11D21F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EABF-FC52-A3AB-21BC-21626E30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63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92BC-0C95-1E62-7898-45AB860E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1814-C1B6-08E2-A563-E190014B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2212A-B23F-50C7-971A-589975E5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57755-8124-8630-BC40-AC89FC81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0B0AE-055D-1BD7-81CC-3A99F5F3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3EAC-B82C-D6FD-66F3-2FAC46BE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1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322B-9185-C377-BDCB-E3D98E20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A02CB-0054-E079-837C-17F35EDC6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561FF-716E-D0A7-3972-1DD78DD0F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A1B6E-E0C5-1860-99D9-22970819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D879-C386-3DE2-17E3-66CDF1CC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6F4D4-C346-B4E9-B28F-E9888AEC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8754B-B375-5112-0C39-FF0209C5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4102E-4FFC-C5CD-E983-51111B80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3B8F-AA14-1277-E73D-E19461C73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2C-DF78-4307-9E03-918864251AC5}" type="datetimeFigureOut">
              <a:rPr lang="nl-NL" smtClean="0"/>
              <a:t>02-04-25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5A29-388C-08C1-AECF-048547705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EB6E1-4EB1-6CFB-DEBF-22D0F982D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DAC5-C263-4B1A-8B53-79FA7FB591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5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lif.uu.nl:808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891-7D28-92F9-19DB-BB007A2E5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Nanopore Microbial Genomics Course 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CDE6-CD20-77DF-6D3F-89C331BAE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Aldert Zomer</a:t>
            </a:r>
          </a:p>
          <a:p>
            <a:r>
              <a:rPr lang="nl-NL" dirty="0"/>
              <a:t>Linda van der Graaf – van Bloois</a:t>
            </a:r>
          </a:p>
          <a:p>
            <a:r>
              <a:rPr lang="nl-NL" dirty="0"/>
              <a:t>Sam Nooij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90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pecial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ile </a:t>
            </a:r>
            <a:r>
              <a:rPr lang="de-DE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ames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file names are special:</a:t>
            </a: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    The root directory (not to be confused with the root user)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   The current directory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.. The parent (previous) directory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~    My home directory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Examples:</a:t>
            </a:r>
          </a:p>
          <a:p>
            <a:pPr lvl="1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./a       </a:t>
            </a:r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same as a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../jane</a:t>
            </a:r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/x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go up one level then look in directory </a:t>
            </a:r>
            <a:r>
              <a:rPr sz="200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jane </a:t>
            </a:r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x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Linux terminal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Terminal or often calles shell / command prompt, is where the user able to interact directly with the OS</a:t>
            </a:r>
          </a:p>
          <a:p>
            <a:pPr marL="0" indent="0">
              <a:lnSpc>
                <a:spcPct val="140000"/>
              </a:lnSpc>
              <a:buNone/>
            </a:pPr>
            <a:endParaRPr lang="de-DE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bash-161382_OpenClipartVector_pixa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16" y="3251835"/>
            <a:ext cx="4229735" cy="262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r>
              <a:rPr lang="de-DE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in terminal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3451860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Some basic commands in linux terminal often used: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to change directory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list the files in the directory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mkdir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create directory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remove file(s)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copy a file from one location to other</a:t>
            </a:r>
          </a:p>
          <a:p>
            <a:r>
              <a:rPr lang="de-DE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lang="de-DE" altLang="en-US" sz="2400">
                <a:latin typeface="Arial" panose="020B0604020202020204" pitchFamily="34" charset="0"/>
                <a:cs typeface="Arial" panose="020B0604020202020204" pitchFamily="34" charset="0"/>
              </a:rPr>
              <a:t> - move file to other location. Can rename file</a:t>
            </a:r>
          </a:p>
          <a:p>
            <a:endParaRPr lang="de-DE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6ED6-B3A3-23A2-31E1-EB811A5A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880030"/>
            <a:ext cx="10515600" cy="1325563"/>
          </a:xfrm>
        </p:spPr>
        <p:txBody>
          <a:bodyPr/>
          <a:lstStyle/>
          <a:p>
            <a:r>
              <a:rPr lang="en-US" dirty="0"/>
              <a:t>Course outline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3350-7497-9AB3-58CC-514DE524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2340530"/>
            <a:ext cx="10515600" cy="4351338"/>
          </a:xfrm>
        </p:spPr>
        <p:txBody>
          <a:bodyPr/>
          <a:lstStyle/>
          <a:p>
            <a:r>
              <a:rPr lang="en-US" dirty="0"/>
              <a:t>Working in groups when possible – help </a:t>
            </a:r>
            <a:r>
              <a:rPr lang="en-US" dirty="0" err="1"/>
              <a:t>eachother</a:t>
            </a:r>
            <a:endParaRPr lang="en-US" dirty="0"/>
          </a:p>
          <a:p>
            <a:r>
              <a:rPr lang="en-US" dirty="0"/>
              <a:t>Web browser needed (Chrome, Edge, Firefox,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hlinkClick r:id="rId2"/>
              </a:rPr>
              <a:t>https://klif.uu.nl:8080/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Login using username and password given in </a:t>
            </a:r>
            <a:r>
              <a:rPr lang="en-US"/>
              <a:t>the chat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67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Commandline</a:t>
            </a:r>
            <a:r>
              <a:rPr lang="en-US" dirty="0"/>
              <a:t>/shell/terminal/CLI</a:t>
            </a:r>
            <a:endParaRPr lang="nl-NL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6FFFFA-466F-96CD-FB68-94B0102E9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5139"/>
            <a:ext cx="10515600" cy="2959164"/>
          </a:xfrm>
        </p:spPr>
      </p:pic>
    </p:spTree>
    <p:extLst>
      <p:ext uri="{BB962C8B-B14F-4D97-AF65-F5344CB8AC3E}">
        <p14:creationId xmlns:p14="http://schemas.microsoft.com/office/powerpoint/2010/main" val="133110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182880"/>
            <a:ext cx="11780520" cy="1325563"/>
          </a:xfrm>
        </p:spPr>
        <p:txBody>
          <a:bodyPr/>
          <a:lstStyle/>
          <a:p>
            <a:r>
              <a:rPr lang="en-US" dirty="0" err="1"/>
              <a:t>Commandline</a:t>
            </a:r>
            <a:r>
              <a:rPr lang="en-US" dirty="0"/>
              <a:t>/shell/terminal/CLI via a notebook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3027F-A853-6123-54A8-292CDB6C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899958"/>
            <a:ext cx="9287691" cy="2529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6C0AD-0A2F-6971-53A6-E1F3D1733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09581"/>
            <a:ext cx="9039497" cy="29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833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10515600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38EFB-93A0-B5EA-6464-F293C468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0611"/>
            <a:ext cx="10245904" cy="55279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CB6B07-ACA4-069C-1DEE-00E15A81DF80}"/>
              </a:ext>
            </a:extLst>
          </p:cNvPr>
          <p:cNvSpPr txBox="1"/>
          <p:nvPr/>
        </p:nvSpPr>
        <p:spPr>
          <a:xfrm>
            <a:off x="5708342" y="2443490"/>
            <a:ext cx="293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I do with this? Help!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F9FD4EB-4267-3B0A-8168-706D20732640}"/>
              </a:ext>
            </a:extLst>
          </p:cNvPr>
          <p:cNvSpPr/>
          <p:nvPr/>
        </p:nvSpPr>
        <p:spPr>
          <a:xfrm rot="13617590">
            <a:off x="5008079" y="1979340"/>
            <a:ext cx="861134" cy="42545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42D7CF-D50B-6407-6256-943ECB06381E}"/>
              </a:ext>
            </a:extLst>
          </p:cNvPr>
          <p:cNvGrpSpPr/>
          <p:nvPr/>
        </p:nvGrpSpPr>
        <p:grpSpPr>
          <a:xfrm>
            <a:off x="2329580" y="1760974"/>
            <a:ext cx="3421321" cy="1128619"/>
            <a:chOff x="1245869" y="1889842"/>
            <a:chExt cx="3421321" cy="11286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FBC56-9D7A-34FF-B53F-C6A4AEF3E7E6}"/>
                </a:ext>
              </a:extLst>
            </p:cNvPr>
            <p:cNvSpPr txBox="1"/>
            <p:nvPr/>
          </p:nvSpPr>
          <p:spPr>
            <a:xfrm>
              <a:off x="1245869" y="2649129"/>
              <a:ext cx="3421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Your home (~) folder on the server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82ACA6F-3E71-FD71-C8C2-52B9657DCB3D}"/>
                </a:ext>
              </a:extLst>
            </p:cNvPr>
            <p:cNvSpPr/>
            <p:nvPr/>
          </p:nvSpPr>
          <p:spPr>
            <a:xfrm rot="16200000">
              <a:off x="2725807" y="2033533"/>
              <a:ext cx="712836" cy="4254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372082-E4EE-77F7-A52F-BB85CE800905}"/>
              </a:ext>
            </a:extLst>
          </p:cNvPr>
          <p:cNvGrpSpPr/>
          <p:nvPr/>
        </p:nvGrpSpPr>
        <p:grpSpPr>
          <a:xfrm>
            <a:off x="1318058" y="1836806"/>
            <a:ext cx="1595693" cy="1431117"/>
            <a:chOff x="1600580" y="1472378"/>
            <a:chExt cx="1595693" cy="14311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D80FC9-50AE-96CF-9FD6-6617F360104D}"/>
                </a:ext>
              </a:extLst>
            </p:cNvPr>
            <p:cNvSpPr txBox="1"/>
            <p:nvPr/>
          </p:nvSpPr>
          <p:spPr>
            <a:xfrm>
              <a:off x="1600580" y="2534163"/>
              <a:ext cx="1595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Your username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43E35C4-175F-C8E2-5A8C-D6AC55DC2D7B}"/>
                </a:ext>
              </a:extLst>
            </p:cNvPr>
            <p:cNvSpPr/>
            <p:nvPr/>
          </p:nvSpPr>
          <p:spPr>
            <a:xfrm rot="16200000">
              <a:off x="1381209" y="1805249"/>
              <a:ext cx="1091196" cy="4254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B34C58-F9CD-848D-D4D0-1F29CE30EE87}"/>
              </a:ext>
            </a:extLst>
          </p:cNvPr>
          <p:cNvGrpSpPr/>
          <p:nvPr/>
        </p:nvGrpSpPr>
        <p:grpSpPr>
          <a:xfrm>
            <a:off x="1016730" y="1760974"/>
            <a:ext cx="3309582" cy="2945639"/>
            <a:chOff x="1565682" y="-67982"/>
            <a:chExt cx="3309582" cy="29456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294BBD-3917-48A7-29EE-E58B3BD6BDFE}"/>
                </a:ext>
              </a:extLst>
            </p:cNvPr>
            <p:cNvSpPr txBox="1"/>
            <p:nvPr/>
          </p:nvSpPr>
          <p:spPr>
            <a:xfrm>
              <a:off x="1637518" y="2508325"/>
              <a:ext cx="3237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Your active environment (</a:t>
              </a:r>
              <a:r>
                <a:rPr lang="en-US" dirty="0" err="1">
                  <a:solidFill>
                    <a:schemeClr val="bg1"/>
                  </a:solidFill>
                </a:rPr>
                <a:t>conda</a:t>
              </a:r>
              <a:r>
                <a:rPr lang="en-US" dirty="0">
                  <a:solidFill>
                    <a:schemeClr val="bg1"/>
                  </a:solidFill>
                </a:rPr>
                <a:t>)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589229F5-55EC-A688-FCFB-D61DC1FB268D}"/>
                </a:ext>
              </a:extLst>
            </p:cNvPr>
            <p:cNvSpPr/>
            <p:nvPr/>
          </p:nvSpPr>
          <p:spPr>
            <a:xfrm rot="16200000">
              <a:off x="465391" y="1032309"/>
              <a:ext cx="2626036" cy="42545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8C135-4B2A-0728-062A-9448084F5C1D}"/>
              </a:ext>
            </a:extLst>
          </p:cNvPr>
          <p:cNvGrpSpPr/>
          <p:nvPr/>
        </p:nvGrpSpPr>
        <p:grpSpPr>
          <a:xfrm>
            <a:off x="3928534" y="2921289"/>
            <a:ext cx="7173326" cy="3266210"/>
            <a:chOff x="3928534" y="2921289"/>
            <a:chExt cx="7173326" cy="3266210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2A33FC9-DB01-590E-A88C-BD18F98CFC4F}"/>
                </a:ext>
              </a:extLst>
            </p:cNvPr>
            <p:cNvSpPr/>
            <p:nvPr/>
          </p:nvSpPr>
          <p:spPr>
            <a:xfrm rot="14140186" flipH="1">
              <a:off x="4512630" y="3560769"/>
              <a:ext cx="1654228" cy="3752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E9B94D-51E5-643B-A87D-5D516318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8534" y="4886555"/>
              <a:ext cx="7173326" cy="128605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8B0EA2-6CAB-E8C2-3AAF-91C310BF44D6}"/>
                </a:ext>
              </a:extLst>
            </p:cNvPr>
            <p:cNvSpPr txBox="1"/>
            <p:nvPr/>
          </p:nvSpPr>
          <p:spPr>
            <a:xfrm>
              <a:off x="5353235" y="5818167"/>
              <a:ext cx="205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~ is also your home 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110"/>
            <a:ext cx="10515600" cy="1325563"/>
          </a:xfrm>
        </p:spPr>
        <p:txBody>
          <a:bodyPr/>
          <a:lstStyle/>
          <a:p>
            <a:r>
              <a:rPr lang="en-US" dirty="0"/>
              <a:t>Listing files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14" y="1487793"/>
            <a:ext cx="1099696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ls		#list filenames. Do not list hidden files (files starting with .)</a:t>
            </a:r>
          </a:p>
          <a:p>
            <a:pPr marL="0" indent="0">
              <a:buNone/>
            </a:pPr>
            <a:r>
              <a:rPr lang="en-US" dirty="0"/>
              <a:t>ls -</a:t>
            </a:r>
            <a:r>
              <a:rPr lang="en-US" dirty="0" err="1"/>
              <a:t>laF</a:t>
            </a:r>
            <a:r>
              <a:rPr lang="en-US" dirty="0"/>
              <a:t>		#list your files with details</a:t>
            </a:r>
          </a:p>
          <a:p>
            <a:pPr marL="0" indent="0">
              <a:buNone/>
            </a:pPr>
            <a:r>
              <a:rPr lang="en-US" dirty="0" err="1"/>
              <a:t>ll</a:t>
            </a:r>
            <a:r>
              <a:rPr lang="en-US" dirty="0"/>
              <a:t>		# shortcut to list your files with details</a:t>
            </a:r>
          </a:p>
          <a:p>
            <a:pPr marL="0" indent="0">
              <a:buNone/>
            </a:pPr>
            <a:r>
              <a:rPr lang="en-US" dirty="0" err="1"/>
              <a:t>ll</a:t>
            </a:r>
            <a:r>
              <a:rPr lang="en-US" dirty="0"/>
              <a:t> -rt		# list your files sorted with oldest at top, newest at bottom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166838-5323-3910-CDDC-F1B7B040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36" y="3461600"/>
            <a:ext cx="3995508" cy="3313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7372F-1035-6FA6-C79D-59305ACC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184" y="3490160"/>
            <a:ext cx="3951496" cy="32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833"/>
            <a:ext cx="10515600" cy="1325563"/>
          </a:xfrm>
        </p:spPr>
        <p:txBody>
          <a:bodyPr/>
          <a:lstStyle/>
          <a:p>
            <a:r>
              <a:rPr lang="en-US" dirty="0"/>
              <a:t>Go to a different folder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10515600" cy="4351338"/>
          </a:xfrm>
        </p:spPr>
        <p:txBody>
          <a:bodyPr/>
          <a:lstStyle/>
          <a:p>
            <a:r>
              <a:rPr lang="en-US" dirty="0"/>
              <a:t>cd		# go back to your home</a:t>
            </a:r>
          </a:p>
          <a:p>
            <a:r>
              <a:rPr lang="en-US" dirty="0"/>
              <a:t>cd folder	# go into the folder</a:t>
            </a:r>
          </a:p>
          <a:p>
            <a:r>
              <a:rPr lang="en-US" dirty="0"/>
              <a:t>cd ..		# go one folder up</a:t>
            </a: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B002D4-8D2A-449D-F9DA-877B9262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0" y="4147438"/>
            <a:ext cx="9997115" cy="25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833"/>
            <a:ext cx="10515600" cy="1325563"/>
          </a:xfrm>
        </p:spPr>
        <p:txBody>
          <a:bodyPr/>
          <a:lstStyle/>
          <a:p>
            <a:r>
              <a:rPr lang="en-US" dirty="0"/>
              <a:t>Showing a file on the screen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10515600" cy="4351338"/>
          </a:xfrm>
        </p:spPr>
        <p:txBody>
          <a:bodyPr/>
          <a:lstStyle/>
          <a:p>
            <a:r>
              <a:rPr lang="en-US" dirty="0"/>
              <a:t>cat file		#display the whole file on the screen at once</a:t>
            </a:r>
          </a:p>
          <a:p>
            <a:r>
              <a:rPr lang="en-US" dirty="0"/>
              <a:t>less file		#display the file per page</a:t>
            </a:r>
          </a:p>
          <a:p>
            <a:r>
              <a:rPr lang="en-US" dirty="0"/>
              <a:t>less -S file		#display the file per page with scroll left/right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C11C4F-DB4E-4616-BB27-AE0CC251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09" y="4107237"/>
            <a:ext cx="9083394" cy="25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5DF2-E8B1-BFFF-887D-FC2090B0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880030"/>
            <a:ext cx="10515600" cy="1325563"/>
          </a:xfrm>
        </p:spPr>
        <p:txBody>
          <a:bodyPr/>
          <a:lstStyle/>
          <a:p>
            <a:r>
              <a:rPr lang="en-US" dirty="0"/>
              <a:t>Learning objectives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1B79-DEF4-99BD-C610-223513F2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2340530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How to assemble genomes and check them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De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termine MLST, detected resistance genes, plasmids for genomic epidemiology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How to annotate genomes and work with annotations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How to make phylogenetic trees of genome sequences</a:t>
            </a:r>
            <a:endParaRPr lang="nl-NL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/>
              </a:rPr>
              <a:t>Understand the concept of the </a:t>
            </a:r>
            <a:r>
              <a:rPr lang="en-US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pan genome and the core genome and associate gene presence/absence with a phenotype (e.g. resistance) using contingency testing (“GWAS”)</a:t>
            </a:r>
          </a:p>
        </p:txBody>
      </p:sp>
    </p:spTree>
    <p:extLst>
      <p:ext uri="{BB962C8B-B14F-4D97-AF65-F5344CB8AC3E}">
        <p14:creationId xmlns:p14="http://schemas.microsoft.com/office/powerpoint/2010/main" val="58003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A949-2D26-93B2-E734-830D0B53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46"/>
            <a:ext cx="10515600" cy="1325563"/>
          </a:xfrm>
        </p:spPr>
        <p:txBody>
          <a:bodyPr/>
          <a:lstStyle/>
          <a:p>
            <a:r>
              <a:rPr lang="en-US" dirty="0"/>
              <a:t>“wildcards”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FB1F-C91B-EFDC-8A20-8ECD06D6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0846"/>
            <a:ext cx="10515600" cy="4351338"/>
          </a:xfrm>
        </p:spPr>
        <p:txBody>
          <a:bodyPr/>
          <a:lstStyle/>
          <a:p>
            <a:r>
              <a:rPr lang="en-US" dirty="0"/>
              <a:t>ls *.</a:t>
            </a:r>
            <a:r>
              <a:rPr lang="en-US" dirty="0" err="1"/>
              <a:t>fasta</a:t>
            </a:r>
            <a:r>
              <a:rPr lang="en-US" dirty="0"/>
              <a:t>		# lists all files matching .</a:t>
            </a:r>
            <a:r>
              <a:rPr lang="en-US" dirty="0" err="1"/>
              <a:t>fasta</a:t>
            </a:r>
            <a:r>
              <a:rPr lang="en-US" dirty="0"/>
              <a:t> . The * is a wildcard 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4163A-8402-A909-53F0-FF5CC6AB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47" y="3928376"/>
            <a:ext cx="12330693" cy="14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833"/>
            <a:ext cx="10515600" cy="1325563"/>
          </a:xfrm>
        </p:spPr>
        <p:txBody>
          <a:bodyPr/>
          <a:lstStyle/>
          <a:p>
            <a:r>
              <a:rPr lang="en-US" dirty="0"/>
              <a:t>Finding a word in a file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10515600" cy="4351338"/>
          </a:xfrm>
        </p:spPr>
        <p:txBody>
          <a:bodyPr/>
          <a:lstStyle/>
          <a:p>
            <a:r>
              <a:rPr lang="en-US" dirty="0"/>
              <a:t>grep word file		#find the word “word” in file</a:t>
            </a:r>
          </a:p>
          <a:p>
            <a:r>
              <a:rPr lang="en-US" dirty="0"/>
              <a:t>grep word file -c		#find the word “word” in file and count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7CD84-FE54-34D7-3CB8-1C05FDBD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4" y="3565986"/>
            <a:ext cx="11155332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E783-254C-16D9-0583-3512910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833"/>
            <a:ext cx="10515600" cy="1325563"/>
          </a:xfrm>
        </p:spPr>
        <p:txBody>
          <a:bodyPr/>
          <a:lstStyle/>
          <a:p>
            <a:r>
              <a:rPr lang="en-US" dirty="0"/>
              <a:t>Redirecting output to file or to another program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0296-CAF1-2C9B-4261-E869690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3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 </a:t>
            </a:r>
            <a:r>
              <a:rPr lang="en-US" b="1" u="sng" dirty="0"/>
              <a:t>crucial</a:t>
            </a:r>
            <a:r>
              <a:rPr lang="en-US" dirty="0"/>
              <a:t> part. The </a:t>
            </a:r>
            <a:r>
              <a:rPr lang="en-US" dirty="0" err="1"/>
              <a:t>commandline</a:t>
            </a:r>
            <a:r>
              <a:rPr lang="en-US" dirty="0"/>
              <a:t> allows us to send screen output to a file with ‘&gt;’ or to another program with ‘|’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8FB09A-46D6-059C-4712-9B68AB0C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513"/>
            <a:ext cx="11194742" cy="1269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F4A1A4-D7F8-87E2-D6A5-2591A1E3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" y="4710907"/>
            <a:ext cx="11172041" cy="20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7D50-1CD0-F81C-633F-66BC5AB2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55"/>
            <a:ext cx="10515600" cy="1325563"/>
          </a:xfrm>
        </p:spPr>
        <p:txBody>
          <a:bodyPr/>
          <a:lstStyle/>
          <a:p>
            <a:r>
              <a:rPr lang="en-US" dirty="0"/>
              <a:t>Loops – how to process many files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B7E7-3855-30EC-8BE3-5AFAF195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9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name in sample1 sample2 </a:t>
            </a:r>
            <a:r>
              <a:rPr lang="en-US" dirty="0" err="1"/>
              <a:t>sample2</a:t>
            </a:r>
            <a:r>
              <a:rPr lang="en-US" dirty="0"/>
              <a:t> ; do</a:t>
            </a:r>
          </a:p>
          <a:p>
            <a:pPr marL="0" indent="0">
              <a:buNone/>
            </a:pPr>
            <a:r>
              <a:rPr lang="en-US" dirty="0"/>
              <a:t>	cat $name</a:t>
            </a:r>
          </a:p>
          <a:p>
            <a:pPr marL="0" indent="0">
              <a:buNone/>
            </a:pPr>
            <a:r>
              <a:rPr lang="en-US" dirty="0"/>
              <a:t>done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8E2B6-58D3-55AA-CA41-9759FA8B1A98}"/>
              </a:ext>
            </a:extLst>
          </p:cNvPr>
          <p:cNvSpPr/>
          <p:nvPr/>
        </p:nvSpPr>
        <p:spPr>
          <a:xfrm>
            <a:off x="1305018" y="2032990"/>
            <a:ext cx="967666" cy="470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B8C19-EF52-98A8-E811-EBE254235214}"/>
              </a:ext>
            </a:extLst>
          </p:cNvPr>
          <p:cNvSpPr/>
          <p:nvPr/>
        </p:nvSpPr>
        <p:spPr>
          <a:xfrm>
            <a:off x="2494626" y="2024112"/>
            <a:ext cx="4270158" cy="48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9A4A2-DABD-FE49-1952-07BC70AC61E6}"/>
              </a:ext>
            </a:extLst>
          </p:cNvPr>
          <p:cNvSpPr/>
          <p:nvPr/>
        </p:nvSpPr>
        <p:spPr>
          <a:xfrm>
            <a:off x="1771836" y="2513864"/>
            <a:ext cx="1672700" cy="48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794CF-F271-35E3-6492-047E67AE5C16}"/>
              </a:ext>
            </a:extLst>
          </p:cNvPr>
          <p:cNvSpPr/>
          <p:nvPr/>
        </p:nvSpPr>
        <p:spPr>
          <a:xfrm>
            <a:off x="2272684" y="2471761"/>
            <a:ext cx="319596" cy="5908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5FE14-9A9F-4D60-38D9-F229BEAA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52" y="3510219"/>
            <a:ext cx="8984202" cy="33952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A3C2CB-765C-A1F2-75E4-6FDCB9EEF28A}"/>
              </a:ext>
            </a:extLst>
          </p:cNvPr>
          <p:cNvSpPr/>
          <p:nvPr/>
        </p:nvSpPr>
        <p:spPr>
          <a:xfrm>
            <a:off x="838200" y="3055464"/>
            <a:ext cx="967666" cy="470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44D18F-D3E3-11A8-178B-80E87069E3B8}"/>
              </a:ext>
            </a:extLst>
          </p:cNvPr>
          <p:cNvGrpSpPr/>
          <p:nvPr/>
        </p:nvGrpSpPr>
        <p:grpSpPr>
          <a:xfrm>
            <a:off x="-154" y="13502"/>
            <a:ext cx="12162592" cy="1297214"/>
            <a:chOff x="-154" y="-12624"/>
            <a:chExt cx="12162592" cy="1297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1A385F-369A-9757-E09A-EB84FB1A3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4" y="-410"/>
              <a:ext cx="2843114" cy="1285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0A1576-3AD5-3456-C884-A7214246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8703" y="-12624"/>
              <a:ext cx="1923735" cy="1086345"/>
            </a:xfrm>
            <a:prstGeom prst="rect">
              <a:avLst/>
            </a:prstGeom>
          </p:spPr>
        </p:pic>
        <p:pic>
          <p:nvPicPr>
            <p:cNvPr id="14" name="Picture 13" descr="Download Contoh Program Penyuluhan Pertanian Deptan Gratis ✓">
              <a:extLst>
                <a:ext uri="{FF2B5EF4-FFF2-40B4-BE49-F238E27FC236}">
                  <a16:creationId xmlns:a16="http://schemas.microsoft.com/office/drawing/2014/main" id="{28646DEF-5D68-64E4-1E7F-F75022B497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0" t="10872" r="22698" b="4514"/>
            <a:stretch/>
          </p:blipFill>
          <p:spPr bwMode="auto">
            <a:xfrm>
              <a:off x="7335309" y="-410"/>
              <a:ext cx="1054207" cy="116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4887E8-F66B-4BB6-30DD-C74BB5885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479" y="181286"/>
              <a:ext cx="3266014" cy="81650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E858CB-5902-63D2-247C-D7E54E437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9516" y="92534"/>
              <a:ext cx="1885950" cy="771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292747-1AAA-953A-940C-0BDE4F2C3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184" y="56622"/>
              <a:ext cx="1029434" cy="1029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0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E882398-788D-6127-F97B-0CD9FB20BF45}"/>
              </a:ext>
            </a:extLst>
          </p:cNvPr>
          <p:cNvGrpSpPr/>
          <p:nvPr/>
        </p:nvGrpSpPr>
        <p:grpSpPr>
          <a:xfrm>
            <a:off x="7057748" y="2836732"/>
            <a:ext cx="3592650" cy="995328"/>
            <a:chOff x="7057748" y="1078949"/>
            <a:chExt cx="3592650" cy="995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838B67-6F22-C93F-A44E-0EAEFC9BA842}"/>
                </a:ext>
              </a:extLst>
            </p:cNvPr>
            <p:cNvSpPr txBox="1"/>
            <p:nvPr/>
          </p:nvSpPr>
          <p:spPr>
            <a:xfrm>
              <a:off x="7057748" y="1078949"/>
              <a:ext cx="3592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“;” takes the place of pressing enter</a:t>
              </a:r>
              <a:endParaRPr lang="nl-NL" b="1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267A2533-2CA2-C54A-E42B-3373731E01E9}"/>
                </a:ext>
              </a:extLst>
            </p:cNvPr>
            <p:cNvSpPr/>
            <p:nvPr/>
          </p:nvSpPr>
          <p:spPr>
            <a:xfrm rot="2534047">
              <a:off x="7504489" y="1414629"/>
              <a:ext cx="342201" cy="65964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E7D2AA-859C-B029-511A-E97DD7F6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908"/>
            <a:ext cx="10515600" cy="1325563"/>
          </a:xfrm>
        </p:spPr>
        <p:txBody>
          <a:bodyPr/>
          <a:lstStyle/>
          <a:p>
            <a:r>
              <a:rPr lang="en-US" dirty="0"/>
              <a:t>Very fancy loops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D40CF-3965-25D0-D435-82BCE272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589"/>
            <a:ext cx="12170701" cy="14311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2CA27-0042-6326-02CA-4E48B25C4257}"/>
              </a:ext>
            </a:extLst>
          </p:cNvPr>
          <p:cNvGrpSpPr/>
          <p:nvPr/>
        </p:nvGrpSpPr>
        <p:grpSpPr>
          <a:xfrm>
            <a:off x="2459115" y="3311714"/>
            <a:ext cx="9425400" cy="885718"/>
            <a:chOff x="2459115" y="1553931"/>
            <a:chExt cx="9425400" cy="8857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53B991-79A1-3FB0-469B-6FBE25861199}"/>
                </a:ext>
              </a:extLst>
            </p:cNvPr>
            <p:cNvSpPr/>
            <p:nvPr/>
          </p:nvSpPr>
          <p:spPr>
            <a:xfrm>
              <a:off x="6178860" y="1901988"/>
              <a:ext cx="1207362" cy="488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29764A-5441-ECEF-0096-43A41AD4153F}"/>
                </a:ext>
              </a:extLst>
            </p:cNvPr>
            <p:cNvSpPr txBox="1"/>
            <p:nvPr/>
          </p:nvSpPr>
          <p:spPr>
            <a:xfrm>
              <a:off x="2459115" y="1655682"/>
              <a:ext cx="3081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Everything that looks like .</a:t>
              </a:r>
              <a:r>
                <a:rPr lang="en-US" dirty="0" err="1"/>
                <a:t>fasta</a:t>
              </a:r>
              <a:endParaRPr lang="nl-NL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82EC9-BCF8-4C68-908C-03D3DA97E0E0}"/>
                </a:ext>
              </a:extLst>
            </p:cNvPr>
            <p:cNvSpPr/>
            <p:nvPr/>
          </p:nvSpPr>
          <p:spPr>
            <a:xfrm>
              <a:off x="4384593" y="1951377"/>
              <a:ext cx="1207362" cy="488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34026F-A308-9653-BE60-E44967BF9EB3}"/>
                </a:ext>
              </a:extLst>
            </p:cNvPr>
            <p:cNvSpPr/>
            <p:nvPr/>
          </p:nvSpPr>
          <p:spPr>
            <a:xfrm>
              <a:off x="7560523" y="1901988"/>
              <a:ext cx="3873916" cy="488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75A2F4-752A-89EF-7E66-E0E7C6E9AD35}"/>
                </a:ext>
              </a:extLst>
            </p:cNvPr>
            <p:cNvSpPr txBox="1"/>
            <p:nvPr/>
          </p:nvSpPr>
          <p:spPr>
            <a:xfrm>
              <a:off x="5910828" y="1580565"/>
              <a:ext cx="1743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 the filename</a:t>
              </a:r>
              <a:endParaRPr lang="nl-N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AB1713-C09D-33C5-4691-1F5F39E06865}"/>
                </a:ext>
              </a:extLst>
            </p:cNvPr>
            <p:cNvSpPr txBox="1"/>
            <p:nvPr/>
          </p:nvSpPr>
          <p:spPr>
            <a:xfrm>
              <a:off x="7654254" y="1553931"/>
              <a:ext cx="423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 also grep for the pattern ATGAAAAAAA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5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10C5-6E40-D434-A2DA-6C9D3033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a command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361D-B5DF-45E8-0540-61BD99E7A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a command is running but you realized you made an error.</a:t>
            </a:r>
          </a:p>
          <a:p>
            <a:endParaRPr lang="en-US" dirty="0"/>
          </a:p>
          <a:p>
            <a:r>
              <a:rPr lang="en-US" dirty="0"/>
              <a:t>Press “Ctrl-C” to stop the command. In a loop several presses are needed to get out of the loop(s)</a:t>
            </a:r>
          </a:p>
          <a:p>
            <a:endParaRPr lang="en-US" dirty="0"/>
          </a:p>
          <a:p>
            <a:r>
              <a:rPr lang="en-US" dirty="0"/>
              <a:t>If this fails, there is press Ctrl-Break . Usually not available on laptop keyboards. Unlikely that this needs to be used.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667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FB15-BD3F-805F-FB53-253260AC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commands.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F565-F373-EC02-6ED8-3FF8E77CE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 “a” “b”			# replace a letter in an output (a with b)</a:t>
            </a:r>
          </a:p>
          <a:p>
            <a:r>
              <a:rPr lang="en-US" dirty="0"/>
              <a:t>sed	‘s/contig/c/’		# replace words in an output (contig with c)</a:t>
            </a:r>
          </a:p>
          <a:p>
            <a:r>
              <a:rPr lang="en-US" dirty="0"/>
              <a:t>cut -f 1			# select a column from the data (here : 1)</a:t>
            </a:r>
          </a:p>
          <a:p>
            <a:r>
              <a:rPr lang="nl-NL" dirty="0"/>
              <a:t>echo “word”		# print a word or </a:t>
            </a:r>
            <a:r>
              <a:rPr lang="nl-NL" dirty="0" err="1"/>
              <a:t>words</a:t>
            </a:r>
            <a:r>
              <a:rPr lang="nl-NL" dirty="0"/>
              <a:t> on a screen</a:t>
            </a:r>
          </a:p>
          <a:p>
            <a:r>
              <a:rPr lang="nl-NL" dirty="0" err="1"/>
              <a:t>head</a:t>
            </a:r>
            <a:r>
              <a:rPr lang="nl-NL" dirty="0"/>
              <a:t> -n 10			# print </a:t>
            </a:r>
            <a:r>
              <a:rPr lang="nl-NL" dirty="0" err="1"/>
              <a:t>the</a:t>
            </a:r>
            <a:r>
              <a:rPr lang="nl-NL" dirty="0"/>
              <a:t> first 10 </a:t>
            </a:r>
            <a:r>
              <a:rPr lang="nl-NL" dirty="0" err="1"/>
              <a:t>lines</a:t>
            </a:r>
            <a:endParaRPr lang="nl-NL" dirty="0"/>
          </a:p>
          <a:p>
            <a:r>
              <a:rPr lang="nl-NL" dirty="0" err="1"/>
              <a:t>tail</a:t>
            </a:r>
            <a:r>
              <a:rPr lang="nl-NL" dirty="0"/>
              <a:t> -f 10			# print </a:t>
            </a:r>
            <a:r>
              <a:rPr lang="nl-NL" dirty="0" err="1"/>
              <a:t>the</a:t>
            </a:r>
            <a:r>
              <a:rPr lang="nl-NL" dirty="0"/>
              <a:t> last 10 </a:t>
            </a:r>
            <a:r>
              <a:rPr lang="nl-NL" dirty="0" err="1"/>
              <a:t>lines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conda</a:t>
            </a:r>
            <a:r>
              <a:rPr lang="nl-NL" dirty="0"/>
              <a:t>	# </a:t>
            </a:r>
            <a:r>
              <a:rPr lang="nl-NL" dirty="0" err="1"/>
              <a:t>activate</a:t>
            </a:r>
            <a:r>
              <a:rPr lang="nl-NL" dirty="0"/>
              <a:t> or </a:t>
            </a:r>
            <a:r>
              <a:rPr lang="nl-NL" dirty="0" err="1"/>
              <a:t>deactivate</a:t>
            </a:r>
            <a:r>
              <a:rPr lang="nl-NL" dirty="0"/>
              <a:t> a different software environment</a:t>
            </a:r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C74EB-583F-67F5-E01B-3A6BE6672FEC}"/>
              </a:ext>
            </a:extLst>
          </p:cNvPr>
          <p:cNvSpPr txBox="1"/>
          <p:nvPr/>
        </p:nvSpPr>
        <p:spPr>
          <a:xfrm>
            <a:off x="126506" y="6176963"/>
            <a:ext cx="12186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u="sng" dirty="0"/>
              <a:t>https://www.codecademy.com/learn/learn-the-command-line/modules/learn-the-command-line-navigation/cheatsheet</a:t>
            </a:r>
          </a:p>
        </p:txBody>
      </p:sp>
    </p:spTree>
    <p:extLst>
      <p:ext uri="{BB962C8B-B14F-4D97-AF65-F5344CB8AC3E}">
        <p14:creationId xmlns:p14="http://schemas.microsoft.com/office/powerpoint/2010/main" val="169579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9F12-4413-00CA-300F-B39AD7D4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1119728"/>
            <a:ext cx="10515600" cy="1325563"/>
          </a:xfrm>
        </p:spPr>
        <p:txBody>
          <a:bodyPr/>
          <a:lstStyle/>
          <a:p>
            <a:r>
              <a:rPr lang="en-US" dirty="0"/>
              <a:t>Questions, help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D80C-9C28-AD62-2854-2DF3B592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2580228"/>
            <a:ext cx="10515600" cy="4351338"/>
          </a:xfrm>
        </p:spPr>
        <p:txBody>
          <a:bodyPr/>
          <a:lstStyle/>
          <a:p>
            <a:r>
              <a:rPr lang="en-US" dirty="0"/>
              <a:t>Raise the hand in the Zoom session</a:t>
            </a:r>
          </a:p>
          <a:p>
            <a:endParaRPr lang="en-US" dirty="0"/>
          </a:p>
          <a:p>
            <a:r>
              <a:rPr lang="en-US" dirty="0"/>
              <a:t>Type the question in the chat</a:t>
            </a:r>
          </a:p>
          <a:p>
            <a:endParaRPr lang="en-US" dirty="0"/>
          </a:p>
          <a:p>
            <a:r>
              <a:rPr lang="en-US" dirty="0"/>
              <a:t>We will answer the question and also follow up in the chat for others if they missed the explanation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483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7A0D-26B0-836B-C435-1B8D0A82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74" y="970914"/>
            <a:ext cx="10515600" cy="1325563"/>
          </a:xfrm>
        </p:spPr>
        <p:txBody>
          <a:bodyPr/>
          <a:lstStyle/>
          <a:p>
            <a:r>
              <a:rPr lang="en-US" dirty="0"/>
              <a:t>Part 1 – Genome assembly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69DFE-2EE3-A0BF-BFD4-2AD418B6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166937"/>
            <a:ext cx="12192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E6BA-1125-AEFA-8C73-19EA02A2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70" y="1393718"/>
            <a:ext cx="10515600" cy="1325563"/>
          </a:xfrm>
        </p:spPr>
        <p:txBody>
          <a:bodyPr/>
          <a:lstStyle/>
          <a:p>
            <a:r>
              <a:rPr lang="en-US" dirty="0"/>
              <a:t>Part 2 – Genomic Epidemiology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50280-7169-8E20-7FF0-0F30135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38425"/>
            <a:ext cx="12192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5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416E-60FE-CBC4-A9B2-38B47030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749"/>
            <a:ext cx="10515600" cy="1325563"/>
          </a:xfrm>
        </p:spPr>
        <p:txBody>
          <a:bodyPr/>
          <a:lstStyle/>
          <a:p>
            <a:r>
              <a:rPr lang="en-US" dirty="0"/>
              <a:t>Part 3 Annotation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E4060-8ADA-9B97-302D-AE30937C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516312"/>
            <a:ext cx="1186028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416E-60FE-CBC4-A9B2-38B47030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749"/>
            <a:ext cx="10515600" cy="1325563"/>
          </a:xfrm>
        </p:spPr>
        <p:txBody>
          <a:bodyPr/>
          <a:lstStyle/>
          <a:p>
            <a:r>
              <a:rPr lang="en-US" dirty="0"/>
              <a:t>Part 4 Pan genome and trees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9D74B-B101-6C1D-4A6C-959E6256F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312"/>
            <a:ext cx="12192000" cy="38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5806" y="4150361"/>
            <a:ext cx="4592841" cy="2392680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Aldert Zomer</a:t>
            </a: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Soe Yu Naing</a:t>
            </a:r>
          </a:p>
          <a:p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Rahadian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Pratama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Linda van der Graaf-van Bloois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65932" y="1856070"/>
            <a:ext cx="3505200" cy="702310"/>
          </a:xfrm>
        </p:spPr>
        <p:txBody>
          <a:bodyPr>
            <a:noAutofit/>
          </a:bodyPr>
          <a:lstStyle/>
          <a:p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speak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language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of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commandline</a:t>
            </a:r>
            <a:endParaRPr lang="de-DE" altLang="en-US" sz="3200" b="1" i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247515" y="5109845"/>
            <a:ext cx="7721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1000">
                <a:latin typeface="Arial" panose="020B0604020202020204" pitchFamily="34" charset="0"/>
                <a:cs typeface="Arial" panose="020B0604020202020204" pitchFamily="34" charset="0"/>
              </a:rPr>
              <a:t>©pixabay</a:t>
            </a:r>
          </a:p>
        </p:txBody>
      </p:sp>
      <p:pic>
        <p:nvPicPr>
          <p:cNvPr id="10" name="Picture 9" descr="linux-154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91" y="866776"/>
            <a:ext cx="3695065" cy="4479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Linux file system (basic)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885" y="1409066"/>
            <a:ext cx="3510280" cy="4351655"/>
          </a:xfrm>
        </p:spPr>
        <p:txBody>
          <a:bodyPr>
            <a:normAutofit/>
          </a:bodyPr>
          <a:lstStyle/>
          <a:p>
            <a:r>
              <a:rPr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Linux files are stored in a single rooted, hierarchical file system</a:t>
            </a:r>
          </a:p>
          <a:p>
            <a:r>
              <a:rPr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 files are stored in directories (folders)</a:t>
            </a:r>
          </a:p>
          <a:p>
            <a:r>
              <a:rPr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Directories may be nested as deep as needed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/>
          </a:p>
        </p:txBody>
      </p:sp>
      <p:sp>
        <p:nvSpPr>
          <p:cNvPr id="34837" name="Straight Connector 34836"/>
          <p:cNvSpPr/>
          <p:nvPr/>
        </p:nvSpPr>
        <p:spPr>
          <a:xfrm flipH="1">
            <a:off x="6416675" y="2602230"/>
            <a:ext cx="533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4838" name="Straight Connector 34837"/>
          <p:cNvSpPr/>
          <p:nvPr/>
        </p:nvSpPr>
        <p:spPr>
          <a:xfrm>
            <a:off x="6950075" y="2602230"/>
            <a:ext cx="6096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34875" name="Group 34874"/>
          <p:cNvGrpSpPr/>
          <p:nvPr/>
        </p:nvGrpSpPr>
        <p:grpSpPr>
          <a:xfrm>
            <a:off x="4892675" y="1154430"/>
            <a:ext cx="5486400" cy="4764088"/>
            <a:chOff x="2064" y="1200"/>
            <a:chExt cx="3456" cy="3001"/>
          </a:xfrm>
        </p:grpSpPr>
        <p:grpSp>
          <p:nvGrpSpPr>
            <p:cNvPr id="34874" name="Group 34873"/>
            <p:cNvGrpSpPr/>
            <p:nvPr/>
          </p:nvGrpSpPr>
          <p:grpSpPr>
            <a:xfrm>
              <a:off x="2064" y="1200"/>
              <a:ext cx="3456" cy="3001"/>
              <a:chOff x="2064" y="1200"/>
              <a:chExt cx="3456" cy="3001"/>
            </a:xfrm>
          </p:grpSpPr>
          <p:sp>
            <p:nvSpPr>
              <p:cNvPr id="34821" name="Rectangle 34820"/>
              <p:cNvSpPr/>
              <p:nvPr/>
            </p:nvSpPr>
            <p:spPr>
              <a:xfrm>
                <a:off x="4080" y="1200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2" name="Rectangle 34821"/>
              <p:cNvSpPr/>
              <p:nvPr/>
            </p:nvSpPr>
            <p:spPr>
              <a:xfrm>
                <a:off x="3072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3" name="Rectangle 34822"/>
              <p:cNvSpPr/>
              <p:nvPr/>
            </p:nvSpPr>
            <p:spPr>
              <a:xfrm>
                <a:off x="4080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4" name="Rectangle 34823"/>
              <p:cNvSpPr/>
              <p:nvPr/>
            </p:nvSpPr>
            <p:spPr>
              <a:xfrm>
                <a:off x="4944" y="1824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5" name="Rectangle 34824"/>
              <p:cNvSpPr/>
              <p:nvPr/>
            </p:nvSpPr>
            <p:spPr>
              <a:xfrm>
                <a:off x="2736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Rectangle 34825"/>
              <p:cNvSpPr/>
              <p:nvPr/>
            </p:nvSpPr>
            <p:spPr>
              <a:xfrm>
                <a:off x="3456" y="235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7" name="Rectangle 34826"/>
              <p:cNvSpPr/>
              <p:nvPr/>
            </p:nvSpPr>
            <p:spPr>
              <a:xfrm>
                <a:off x="2976" y="307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Rectangle 34827"/>
              <p:cNvSpPr/>
              <p:nvPr/>
            </p:nvSpPr>
            <p:spPr>
              <a:xfrm>
                <a:off x="3984" y="307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Rectangle 34828"/>
              <p:cNvSpPr/>
              <p:nvPr/>
            </p:nvSpPr>
            <p:spPr>
              <a:xfrm>
                <a:off x="4848" y="3072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Rectangle 34831"/>
              <p:cNvSpPr/>
              <p:nvPr/>
            </p:nvSpPr>
            <p:spPr>
              <a:xfrm>
                <a:off x="2592" y="369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Rectangle 34832"/>
              <p:cNvSpPr/>
              <p:nvPr/>
            </p:nvSpPr>
            <p:spPr>
              <a:xfrm>
                <a:off x="3312" y="3696"/>
                <a:ext cx="576" cy="28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Straight Connector 34833"/>
              <p:cNvSpPr/>
              <p:nvPr/>
            </p:nvSpPr>
            <p:spPr>
              <a:xfrm>
                <a:off x="4368" y="1488"/>
                <a:ext cx="0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35" name="Straight Connector 34834"/>
              <p:cNvSpPr/>
              <p:nvPr/>
            </p:nvSpPr>
            <p:spPr>
              <a:xfrm flipV="1">
                <a:off x="3312" y="1488"/>
                <a:ext cx="1056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36" name="Straight Connector 34835"/>
              <p:cNvSpPr/>
              <p:nvPr/>
            </p:nvSpPr>
            <p:spPr>
              <a:xfrm>
                <a:off x="4368" y="1488"/>
                <a:ext cx="864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39" name="Straight Connector 34838"/>
              <p:cNvSpPr/>
              <p:nvPr/>
            </p:nvSpPr>
            <p:spPr>
              <a:xfrm>
                <a:off x="4368" y="2112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40" name="Freeform 34839"/>
              <p:cNvSpPr/>
              <p:nvPr/>
            </p:nvSpPr>
            <p:spPr>
              <a:xfrm>
                <a:off x="3264" y="2880"/>
                <a:ext cx="1104" cy="192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192">
                    <a:moveTo>
                      <a:pt x="0" y="192"/>
                    </a:moveTo>
                    <a:lnTo>
                      <a:pt x="1" y="3"/>
                    </a:lnTo>
                    <a:lnTo>
                      <a:pt x="1104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Freeform 34840"/>
              <p:cNvSpPr/>
              <p:nvPr/>
            </p:nvSpPr>
            <p:spPr>
              <a:xfrm>
                <a:off x="4368" y="2880"/>
                <a:ext cx="768" cy="192"/>
              </a:xfrm>
              <a:custGeom>
                <a:avLst/>
                <a:gdLst/>
                <a:ahLst/>
                <a:cxnLst/>
                <a:rect l="0" t="0" r="0" b="0"/>
                <a:pathLst>
                  <a:path w="768" h="192">
                    <a:moveTo>
                      <a:pt x="0" y="0"/>
                    </a:moveTo>
                    <a:lnTo>
                      <a:pt x="767" y="3"/>
                    </a:lnTo>
                    <a:lnTo>
                      <a:pt x="768" y="192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Straight Connector 34841"/>
              <p:cNvSpPr/>
              <p:nvPr/>
            </p:nvSpPr>
            <p:spPr>
              <a:xfrm flipH="1">
                <a:off x="2880" y="3360"/>
                <a:ext cx="384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44" name="Straight Connector 34843"/>
              <p:cNvSpPr/>
              <p:nvPr/>
            </p:nvSpPr>
            <p:spPr>
              <a:xfrm>
                <a:off x="3264" y="3360"/>
                <a:ext cx="336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45" name="Straight Connector 34844"/>
              <p:cNvSpPr/>
              <p:nvPr/>
            </p:nvSpPr>
            <p:spPr>
              <a:xfrm flipV="1">
                <a:off x="4272" y="2880"/>
                <a:ext cx="0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46" name="Rectangle 34845"/>
              <p:cNvSpPr/>
              <p:nvPr/>
            </p:nvSpPr>
            <p:spPr>
              <a:xfrm>
                <a:off x="4368" y="1248"/>
                <a:ext cx="60" cy="2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en-US" sz="20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/</a:t>
                </a:r>
              </a:p>
            </p:txBody>
          </p:sp>
          <p:sp>
            <p:nvSpPr>
              <p:cNvPr id="34847" name="Rectangle 34846"/>
              <p:cNvSpPr/>
              <p:nvPr/>
            </p:nvSpPr>
            <p:spPr>
              <a:xfrm>
                <a:off x="3216" y="1872"/>
                <a:ext cx="306" cy="2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en-US" sz="20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etc</a:t>
                </a:r>
              </a:p>
            </p:txBody>
          </p:sp>
          <p:sp>
            <p:nvSpPr>
              <p:cNvPr id="34848" name="Rectangle 34847"/>
              <p:cNvSpPr/>
              <p:nvPr/>
            </p:nvSpPr>
            <p:spPr>
              <a:xfrm>
                <a:off x="4128" y="1872"/>
                <a:ext cx="516" cy="2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en-US" sz="20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home</a:t>
                </a:r>
              </a:p>
            </p:txBody>
          </p:sp>
          <p:sp>
            <p:nvSpPr>
              <p:cNvPr id="34849" name="Rectangle 34848"/>
              <p:cNvSpPr/>
              <p:nvPr/>
            </p:nvSpPr>
            <p:spPr>
              <a:xfrm>
                <a:off x="5088" y="1872"/>
                <a:ext cx="312" cy="22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10000"/>
              </a:bodyPr>
              <a:lstStyle/>
              <a:p>
                <a:pPr algn="ctr"/>
                <a:r>
                  <a:rPr lang="en-US" sz="20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usr</a:t>
                </a:r>
              </a:p>
            </p:txBody>
          </p:sp>
          <p:sp>
            <p:nvSpPr>
              <p:cNvPr id="34850" name="Rectangle 34849"/>
              <p:cNvSpPr/>
              <p:nvPr/>
            </p:nvSpPr>
            <p:spPr>
              <a:xfrm>
                <a:off x="2784" y="2400"/>
                <a:ext cx="486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passwd</a:t>
                </a:r>
              </a:p>
            </p:txBody>
          </p:sp>
          <p:sp>
            <p:nvSpPr>
              <p:cNvPr id="34851" name="Rectangle 34850"/>
              <p:cNvSpPr/>
              <p:nvPr/>
            </p:nvSpPr>
            <p:spPr>
              <a:xfrm>
                <a:off x="3552" y="2400"/>
                <a:ext cx="396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4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inittab</a:t>
                </a:r>
              </a:p>
            </p:txBody>
          </p:sp>
          <p:sp>
            <p:nvSpPr>
              <p:cNvPr id="34852" name="Rectangle 34851"/>
              <p:cNvSpPr/>
              <p:nvPr/>
            </p:nvSpPr>
            <p:spPr>
              <a:xfrm>
                <a:off x="3078" y="3132"/>
                <a:ext cx="378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600" b="1" dirty="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aldert</a:t>
                </a:r>
              </a:p>
            </p:txBody>
          </p:sp>
          <p:sp>
            <p:nvSpPr>
              <p:cNvPr id="34853" name="Rectangle 34852"/>
              <p:cNvSpPr/>
              <p:nvPr/>
            </p:nvSpPr>
            <p:spPr>
              <a:xfrm>
                <a:off x="4032" y="3132"/>
                <a:ext cx="450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600" b="1" dirty="0" err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rahadian</a:t>
                </a:r>
                <a:endParaRPr lang="en-US" sz="1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endParaRPr>
              </a:p>
            </p:txBody>
          </p:sp>
          <p:sp>
            <p:nvSpPr>
              <p:cNvPr id="34854" name="Rectangle 34853"/>
              <p:cNvSpPr/>
              <p:nvPr/>
            </p:nvSpPr>
            <p:spPr>
              <a:xfrm>
                <a:off x="4944" y="3132"/>
                <a:ext cx="432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600" b="1" dirty="0" err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soeyu</a:t>
                </a:r>
                <a:endParaRPr lang="en-US" sz="1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endParaRPr>
              </a:p>
            </p:txBody>
          </p:sp>
          <p:sp>
            <p:nvSpPr>
              <p:cNvPr id="34855" name="Rectangle 34854"/>
              <p:cNvSpPr/>
              <p:nvPr/>
            </p:nvSpPr>
            <p:spPr>
              <a:xfrm>
                <a:off x="2831" y="3756"/>
                <a:ext cx="96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600" b="1" dirty="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a</a:t>
                </a:r>
              </a:p>
            </p:txBody>
          </p:sp>
          <p:sp>
            <p:nvSpPr>
              <p:cNvPr id="34856" name="Rectangle 34855"/>
              <p:cNvSpPr/>
              <p:nvPr/>
            </p:nvSpPr>
            <p:spPr>
              <a:xfrm>
                <a:off x="3522" y="3756"/>
                <a:ext cx="96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92500" lnSpcReduction="20000"/>
              </a:bodyPr>
              <a:lstStyle/>
              <a:p>
                <a:pPr algn="ctr"/>
                <a:r>
                  <a:rPr lang="en-US" sz="1600" b="1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</a:rPr>
                  <a:t>b</a:t>
                </a:r>
              </a:p>
            </p:txBody>
          </p:sp>
          <p:sp>
            <p:nvSpPr>
              <p:cNvPr id="34857" name="Text Box 34856"/>
              <p:cNvSpPr txBox="1"/>
              <p:nvPr/>
            </p:nvSpPr>
            <p:spPr>
              <a:xfrm>
                <a:off x="2927" y="1248"/>
                <a:ext cx="817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Aft>
                    <a:spcPct val="0"/>
                  </a:spcAft>
                </a:pPr>
                <a:r>
                  <a:rPr sz="1400">
                    <a:latin typeface="Times New Roman" panose="02020603050405020304" charset="0"/>
                  </a:rPr>
                  <a:t>Directories</a:t>
                </a:r>
              </a:p>
            </p:txBody>
          </p:sp>
          <p:sp>
            <p:nvSpPr>
              <p:cNvPr id="34858" name="Straight Connector 34857"/>
              <p:cNvSpPr/>
              <p:nvPr/>
            </p:nvSpPr>
            <p:spPr>
              <a:xfrm>
                <a:off x="3216" y="1440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59" name="Straight Connector 34858"/>
              <p:cNvSpPr/>
              <p:nvPr/>
            </p:nvSpPr>
            <p:spPr>
              <a:xfrm>
                <a:off x="3552" y="1344"/>
                <a:ext cx="48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60" name="Text Box 34859"/>
              <p:cNvSpPr txBox="1"/>
              <p:nvPr/>
            </p:nvSpPr>
            <p:spPr>
              <a:xfrm>
                <a:off x="2064" y="2640"/>
                <a:ext cx="863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Aft>
                    <a:spcPct val="0"/>
                  </a:spcAft>
                </a:pPr>
                <a:r>
                  <a:rPr sz="1400">
                    <a:latin typeface="Times New Roman" panose="02020603050405020304" charset="0"/>
                  </a:rPr>
                  <a:t>User home directories</a:t>
                </a:r>
              </a:p>
            </p:txBody>
          </p:sp>
          <p:sp>
            <p:nvSpPr>
              <p:cNvPr id="34861" name="Straight Connector 34860"/>
              <p:cNvSpPr/>
              <p:nvPr/>
            </p:nvSpPr>
            <p:spPr>
              <a:xfrm>
                <a:off x="2643" y="2841"/>
                <a:ext cx="237" cy="23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864" name="Text Box 34863"/>
              <p:cNvSpPr txBox="1"/>
              <p:nvPr/>
            </p:nvSpPr>
            <p:spPr>
              <a:xfrm>
                <a:off x="4270" y="3834"/>
                <a:ext cx="725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Aft>
                    <a:spcPct val="0"/>
                  </a:spcAft>
                </a:pPr>
                <a:r>
                  <a:rPr sz="1400">
                    <a:latin typeface="Times New Roman" panose="02020603050405020304" charset="0"/>
                  </a:rPr>
                  <a:t>Data files</a:t>
                </a:r>
              </a:p>
            </p:txBody>
          </p:sp>
          <p:sp>
            <p:nvSpPr>
              <p:cNvPr id="34866" name="Freeform 34865"/>
              <p:cNvSpPr/>
              <p:nvPr/>
            </p:nvSpPr>
            <p:spPr>
              <a:xfrm>
                <a:off x="2907" y="4068"/>
                <a:ext cx="1620" cy="133"/>
              </a:xfrm>
              <a:custGeom>
                <a:avLst/>
                <a:gdLst/>
                <a:ahLst/>
                <a:cxnLst/>
                <a:rect l="0" t="0" r="0" b="0"/>
                <a:pathLst>
                  <a:path w="1620" h="133">
                    <a:moveTo>
                      <a:pt x="1620" y="0"/>
                    </a:moveTo>
                    <a:lnTo>
                      <a:pt x="1620" y="133"/>
                    </a:lnTo>
                    <a:lnTo>
                      <a:pt x="0" y="133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7" name="Straight Connector 34866"/>
              <p:cNvSpPr/>
              <p:nvPr/>
            </p:nvSpPr>
            <p:spPr>
              <a:xfrm flipH="1">
                <a:off x="3966" y="3936"/>
                <a:ext cx="30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34872" name="Text Box 34871"/>
            <p:cNvSpPr txBox="1"/>
            <p:nvPr/>
          </p:nvSpPr>
          <p:spPr>
            <a:xfrm>
              <a:off x="4990" y="1258"/>
              <a:ext cx="29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lstStyle/>
            <a:p>
              <a:pPr>
                <a:buClr>
                  <a:schemeClr val="accent2"/>
                </a:buClr>
                <a:buFont typeface="Symbol" pitchFamily="18" charset="2"/>
              </a:pPr>
              <a:r>
                <a:rPr sz="1400">
                  <a:latin typeface="Times New Roman" panose="02020603050405020304" charset="0"/>
                </a:rPr>
                <a:t>root</a:t>
              </a:r>
              <a:endParaRPr>
                <a:latin typeface="Tahoma" pitchFamily="34" charset="0"/>
              </a:endParaRPr>
            </a:p>
          </p:txBody>
        </p:sp>
        <p:sp>
          <p:nvSpPr>
            <p:cNvPr id="34873" name="Straight Connector 34872"/>
            <p:cNvSpPr/>
            <p:nvPr/>
          </p:nvSpPr>
          <p:spPr>
            <a:xfrm flipH="1">
              <a:off x="4714" y="1354"/>
              <a:ext cx="215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81" y="1475741"/>
            <a:ext cx="3416935" cy="2371725"/>
          </a:xfrm>
        </p:spPr>
        <p:txBody>
          <a:bodyPr>
            <a:normAutofit/>
          </a:bodyPr>
          <a:lstStyle/>
          <a:p>
            <a:r>
              <a:rPr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Files are named by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naming each containing directory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starting at the root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is known as the </a:t>
            </a:r>
            <a:r>
              <a:rPr sz="2400" i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pathname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02176" y="1483996"/>
            <a:ext cx="5584825" cy="4486275"/>
            <a:chOff x="2002" y="1200"/>
            <a:chExt cx="3518" cy="2826"/>
          </a:xfrm>
        </p:grpSpPr>
        <p:sp>
          <p:nvSpPr>
            <p:cNvPr id="7" name="Rectangle 6"/>
            <p:cNvSpPr/>
            <p:nvPr/>
          </p:nvSpPr>
          <p:spPr>
            <a:xfrm>
              <a:off x="4080" y="1200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72" y="1824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0" y="1824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44" y="1824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6" y="2352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56" y="2352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6" y="3072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4" y="3072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48" y="3072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2" y="3696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12" y="3696"/>
              <a:ext cx="576" cy="28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4368" y="148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Straight Connector 18"/>
            <p:cNvSpPr/>
            <p:nvPr/>
          </p:nvSpPr>
          <p:spPr>
            <a:xfrm flipV="1">
              <a:off x="3312" y="1488"/>
              <a:ext cx="1056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4368" y="1488"/>
              <a:ext cx="864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368" y="2112"/>
              <a:ext cx="0" cy="7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64" y="2880"/>
              <a:ext cx="1104" cy="192"/>
            </a:xfrm>
            <a:custGeom>
              <a:avLst/>
              <a:gdLst/>
              <a:ahLst/>
              <a:cxnLst/>
              <a:rect l="0" t="0" r="0" b="0"/>
              <a:pathLst>
                <a:path w="1104" h="192">
                  <a:moveTo>
                    <a:pt x="0" y="192"/>
                  </a:moveTo>
                  <a:lnTo>
                    <a:pt x="1" y="3"/>
                  </a:lnTo>
                  <a:lnTo>
                    <a:pt x="110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68" y="2880"/>
              <a:ext cx="768" cy="192"/>
            </a:xfrm>
            <a:custGeom>
              <a:avLst/>
              <a:gdLst/>
              <a:ahLst/>
              <a:cxnLst/>
              <a:rect l="0" t="0" r="0" b="0"/>
              <a:pathLst>
                <a:path w="768" h="192">
                  <a:moveTo>
                    <a:pt x="0" y="0"/>
                  </a:moveTo>
                  <a:lnTo>
                    <a:pt x="767" y="3"/>
                  </a:lnTo>
                  <a:lnTo>
                    <a:pt x="768" y="19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Straight Connector 23"/>
            <p:cNvSpPr/>
            <p:nvPr/>
          </p:nvSpPr>
          <p:spPr>
            <a:xfrm flipH="1">
              <a:off x="2880" y="3360"/>
              <a:ext cx="384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3264" y="3360"/>
              <a:ext cx="336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Straight Connector 25"/>
            <p:cNvSpPr/>
            <p:nvPr/>
          </p:nvSpPr>
          <p:spPr>
            <a:xfrm flipV="1">
              <a:off x="4272" y="2880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68" y="1248"/>
              <a:ext cx="60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10000"/>
            </a:bodyPr>
            <a:lstStyle/>
            <a:p>
              <a:pPr algn="ctr"/>
              <a:r>
                <a:rPr lang="en-US" sz="2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/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16" y="1872"/>
              <a:ext cx="306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10000"/>
            </a:bodyPr>
            <a:lstStyle/>
            <a:p>
              <a:pPr algn="ctr"/>
              <a:r>
                <a:rPr lang="en-US" sz="2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etc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28" y="1872"/>
              <a:ext cx="516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10000"/>
            </a:bodyPr>
            <a:lstStyle/>
            <a:p>
              <a:pPr algn="ctr"/>
              <a:r>
                <a:rPr lang="en-US" sz="2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home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88" y="1872"/>
              <a:ext cx="312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10000"/>
            </a:bodyPr>
            <a:lstStyle/>
            <a:p>
              <a:pPr algn="ctr"/>
              <a:r>
                <a:rPr lang="en-US" sz="20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usr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84" y="2400"/>
              <a:ext cx="486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passwd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52" y="2400"/>
              <a:ext cx="396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4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inittab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78" y="3132"/>
              <a:ext cx="378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600" b="1" dirty="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aldert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2" y="3132"/>
              <a:ext cx="450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600" b="1" dirty="0" err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rahadian</a:t>
              </a:r>
              <a:endParaRPr lang="en-US" sz="1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44" y="3132"/>
              <a:ext cx="432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600" b="1" dirty="0" err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soeyu</a:t>
              </a:r>
              <a:endParaRPr lang="en-US" sz="1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31" y="3756"/>
              <a:ext cx="96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a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2" y="3756"/>
              <a:ext cx="96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1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b</a:t>
              </a:r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2002" y="2742"/>
              <a:ext cx="863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Aft>
                  <a:spcPct val="0"/>
                </a:spcAft>
              </a:pPr>
              <a:r>
                <a:rPr sz="1400" err="1">
                  <a:latin typeface="Courier New" panose="02070309020205020404" pitchFamily="49" charset="0"/>
                </a:rPr>
                <a:t>/etc/passwd</a:t>
              </a:r>
              <a:endParaRPr sz="1400">
                <a:latin typeface="Times New Roman" panose="02020603050405020304" charset="0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 flipV="1">
              <a:off x="2908" y="2689"/>
              <a:ext cx="229" cy="1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Text Box 39"/>
            <p:cNvSpPr txBox="1"/>
            <p:nvPr/>
          </p:nvSpPr>
          <p:spPr>
            <a:xfrm>
              <a:off x="4270" y="3834"/>
              <a:ext cx="1084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Aft>
                  <a:spcPct val="0"/>
                </a:spcAft>
              </a:pPr>
              <a:r>
                <a:rPr sz="1400" dirty="0">
                  <a:latin typeface="Courier New" panose="02070309020205020404" pitchFamily="49" charset="0"/>
                </a:rPr>
                <a:t>/home/</a:t>
              </a:r>
              <a:r>
                <a:rPr lang="en-US" sz="1400" dirty="0">
                  <a:latin typeface="Courier New" panose="02070309020205020404" pitchFamily="49" charset="0"/>
                </a:rPr>
                <a:t>aldert</a:t>
              </a:r>
              <a:r>
                <a:rPr sz="1400" dirty="0">
                  <a:latin typeface="Courier New" panose="02070309020205020404" pitchFamily="49" charset="0"/>
                </a:rPr>
                <a:t>/b</a:t>
              </a:r>
              <a:endParaRPr sz="1400" dirty="0">
                <a:latin typeface="Times New Roman" panose="02020603050405020304" charset="0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 flipH="1">
              <a:off x="3966" y="3936"/>
              <a:ext cx="30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2" name="Straight Connector 41"/>
          <p:cNvSpPr/>
          <p:nvPr/>
        </p:nvSpPr>
        <p:spPr>
          <a:xfrm flipH="1">
            <a:off x="6335713" y="2931795"/>
            <a:ext cx="531812" cy="3952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3" name="Straight Connector 42"/>
          <p:cNvSpPr/>
          <p:nvPr/>
        </p:nvSpPr>
        <p:spPr>
          <a:xfrm>
            <a:off x="6880226" y="2931795"/>
            <a:ext cx="593725" cy="3952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Naming files in Linux</a:t>
            </a:r>
          </a:p>
        </p:txBody>
      </p:sp>
      <p:sp>
        <p:nvSpPr>
          <p:cNvPr id="45" name="Text Box 44"/>
          <p:cNvSpPr txBox="1"/>
          <p:nvPr/>
        </p:nvSpPr>
        <p:spPr>
          <a:xfrm>
            <a:off x="1969771" y="4511675"/>
            <a:ext cx="16575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en-US" b="1" dirty="0">
                <a:latin typeface="Calibri" panose="020F0502020204030204" charset="0"/>
              </a:rPr>
              <a:t>Absolute </a:t>
            </a:r>
            <a:r>
              <a:rPr lang="de-DE" altLang="en-US" b="1" dirty="0" err="1">
                <a:latin typeface="Calibri" panose="020F0502020204030204" charset="0"/>
              </a:rPr>
              <a:t>path</a:t>
            </a:r>
            <a:r>
              <a:rPr lang="de-DE" altLang="en-US" b="1" dirty="0">
                <a:latin typeface="Calibri" panose="020F0502020204030204" charset="0"/>
              </a:rPr>
              <a:t>:</a:t>
            </a:r>
            <a:endParaRPr lang="de-DE" altLang="en-US" dirty="0">
              <a:latin typeface="Calibri" panose="020F0502020204030204" charset="0"/>
            </a:endParaRPr>
          </a:p>
          <a:p>
            <a:r>
              <a:rPr lang="de-DE" altLang="en-US" dirty="0">
                <a:latin typeface="Calibri" panose="020F0502020204030204" charset="0"/>
              </a:rPr>
              <a:t>/</a:t>
            </a:r>
            <a:r>
              <a:rPr lang="de-DE" altLang="en-US" dirty="0" err="1">
                <a:latin typeface="Calibri" panose="020F0502020204030204" charset="0"/>
              </a:rPr>
              <a:t>home</a:t>
            </a:r>
            <a:r>
              <a:rPr lang="de-DE" altLang="en-US" dirty="0">
                <a:latin typeface="Calibri" panose="020F0502020204030204" charset="0"/>
              </a:rPr>
              <a:t>/aldert/a</a:t>
            </a:r>
          </a:p>
          <a:p>
            <a:endParaRPr lang="de-DE" altLang="en-US" dirty="0">
              <a:latin typeface="Calibri" panose="020F0502020204030204" charset="0"/>
            </a:endParaRPr>
          </a:p>
          <a:p>
            <a:r>
              <a:rPr lang="de-DE" altLang="en-US" b="1" dirty="0">
                <a:latin typeface="Calibri" panose="020F0502020204030204" charset="0"/>
              </a:rPr>
              <a:t>Relative </a:t>
            </a:r>
            <a:r>
              <a:rPr lang="de-DE" altLang="en-US" b="1" dirty="0" err="1">
                <a:latin typeface="Calibri" panose="020F0502020204030204" charset="0"/>
              </a:rPr>
              <a:t>path</a:t>
            </a:r>
            <a:r>
              <a:rPr lang="de-DE" altLang="en-US" b="1" dirty="0">
                <a:latin typeface="Calibri" panose="020F0502020204030204" charset="0"/>
              </a:rPr>
              <a:t>:</a:t>
            </a:r>
          </a:p>
          <a:p>
            <a:r>
              <a:rPr lang="de-DE" altLang="en-US" dirty="0">
                <a:latin typeface="Calibri" panose="020F0502020204030204" charset="0"/>
              </a:rPr>
              <a:t>~/a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Courier New</vt:lpstr>
      <vt:lpstr>Helvetica Neue</vt:lpstr>
      <vt:lpstr>Symbol</vt:lpstr>
      <vt:lpstr>Tahoma</vt:lpstr>
      <vt:lpstr>Times New Roman</vt:lpstr>
      <vt:lpstr>Office Theme</vt:lpstr>
      <vt:lpstr>Nanopore Microbial Genomics Course </vt:lpstr>
      <vt:lpstr>Learning objectives</vt:lpstr>
      <vt:lpstr>Part 1 – Genome assembly</vt:lpstr>
      <vt:lpstr>Part 2 – Genomic Epidemiology</vt:lpstr>
      <vt:lpstr>Part 3 Annotation</vt:lpstr>
      <vt:lpstr>Part 4 Pan genome and trees</vt:lpstr>
      <vt:lpstr>How to speak the language of the commandline</vt:lpstr>
      <vt:lpstr>Linux file system (basic)</vt:lpstr>
      <vt:lpstr>Naming files in Linux</vt:lpstr>
      <vt:lpstr>Some special file names</vt:lpstr>
      <vt:lpstr>Linux terminal</vt:lpstr>
      <vt:lpstr>Commands in terminal</vt:lpstr>
      <vt:lpstr>Course outline</vt:lpstr>
      <vt:lpstr>Commandline/shell/terminal/CLI</vt:lpstr>
      <vt:lpstr>Commandline/shell/terminal/CLI via a notebook</vt:lpstr>
      <vt:lpstr>PowerPoint Presentation</vt:lpstr>
      <vt:lpstr>Listing files</vt:lpstr>
      <vt:lpstr>Go to a different folder</vt:lpstr>
      <vt:lpstr>Showing a file on the screen</vt:lpstr>
      <vt:lpstr>“wildcards”</vt:lpstr>
      <vt:lpstr>Finding a word in a file</vt:lpstr>
      <vt:lpstr>Redirecting output to file or to another program</vt:lpstr>
      <vt:lpstr>Loops – how to process many files</vt:lpstr>
      <vt:lpstr>Very fancy loops</vt:lpstr>
      <vt:lpstr>Stopping a command</vt:lpstr>
      <vt:lpstr>Other commands.</vt:lpstr>
      <vt:lpstr>Questions, help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Nanopore Microbial Genomics Course</dc:title>
  <dc:creator>Zomer, A.L. (Aldert)</dc:creator>
  <cp:lastModifiedBy>Zomer, A.L. (Aldert)</cp:lastModifiedBy>
  <cp:revision>16</cp:revision>
  <dcterms:created xsi:type="dcterms:W3CDTF">2024-05-25T07:04:02Z</dcterms:created>
  <dcterms:modified xsi:type="dcterms:W3CDTF">2025-04-02T07:44:08Z</dcterms:modified>
</cp:coreProperties>
</file>