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8" r:id="rId1"/>
  </p:sldMasterIdLst>
  <p:notesMasterIdLst>
    <p:notesMasterId r:id="rId19"/>
  </p:notesMasterIdLst>
  <p:handoutMasterIdLst>
    <p:handoutMasterId r:id="rId20"/>
  </p:handoutMasterIdLst>
  <p:sldIdLst>
    <p:sldId id="774" r:id="rId2"/>
    <p:sldId id="829" r:id="rId3"/>
    <p:sldId id="284" r:id="rId4"/>
    <p:sldId id="473" r:id="rId5"/>
    <p:sldId id="482" r:id="rId6"/>
    <p:sldId id="489" r:id="rId7"/>
    <p:sldId id="351" r:id="rId8"/>
    <p:sldId id="274" r:id="rId9"/>
    <p:sldId id="822" r:id="rId10"/>
    <p:sldId id="821" r:id="rId11"/>
    <p:sldId id="823" r:id="rId12"/>
    <p:sldId id="357" r:id="rId13"/>
    <p:sldId id="778" r:id="rId14"/>
    <p:sldId id="779" r:id="rId15"/>
    <p:sldId id="649" r:id="rId16"/>
    <p:sldId id="825" r:id="rId17"/>
    <p:sldId id="830" r:id="rId18"/>
  </p:sldIdLst>
  <p:sldSz cx="12192000" cy="6858000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News Gothic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News Gothic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News Gothic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News Gothic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News Gothic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News Gothic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News Gothic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News Gothic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News Gothic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mer, A.L. (Aldert)" initials="ZA(" lastIdx="1" clrIdx="0">
    <p:extLst>
      <p:ext uri="{19B8F6BF-5375-455C-9EA6-DF929625EA0E}">
        <p15:presenceInfo xmlns:p15="http://schemas.microsoft.com/office/powerpoint/2012/main" userId="S::a.l.zomer@uu.nl::991ed6ec-6780-412d-bfab-f49c78d72a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9D1D9"/>
    <a:srgbClr val="FFFFFF"/>
    <a:srgbClr val="004C78"/>
    <a:srgbClr val="00B0F0"/>
    <a:srgbClr val="81BA64"/>
    <a:srgbClr val="FFC000"/>
    <a:srgbClr val="FFCC99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2164" autoAdjust="0"/>
  </p:normalViewPr>
  <p:slideViewPr>
    <p:cSldViewPr>
      <p:cViewPr varScale="1">
        <p:scale>
          <a:sx n="56" d="100"/>
          <a:sy n="56" d="100"/>
        </p:scale>
        <p:origin x="102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10" y="-91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irgitta:dropboxB:Dropbox:NGS%20presentation%202015:test%20NGS%20data%20weerga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364393285112818E-2"/>
          <c:y val="3.6752540316033262E-2"/>
          <c:w val="0.86593964788225541"/>
          <c:h val="0.83469336740362177"/>
        </c:manualLayout>
      </c:layout>
      <c:lineChart>
        <c:grouping val="standard"/>
        <c:varyColors val="0"/>
        <c:ser>
          <c:idx val="0"/>
          <c:order val="0"/>
          <c:spPr>
            <a:ln w="50800" cmpd="sng"/>
          </c:spPr>
          <c:marker>
            <c:symbol val="diamond"/>
            <c:size val="10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20</c:v>
                </c:pt>
                <c:pt idx="4">
                  <c:v>50</c:v>
                </c:pt>
                <c:pt idx="5">
                  <c:v>70</c:v>
                </c:pt>
                <c:pt idx="6">
                  <c:v>100</c:v>
                </c:pt>
                <c:pt idx="7">
                  <c:v>150</c:v>
                </c:pt>
                <c:pt idx="8">
                  <c:v>170</c:v>
                </c:pt>
                <c:pt idx="9">
                  <c:v>250</c:v>
                </c:pt>
                <c:pt idx="10">
                  <c:v>300</c:v>
                </c:pt>
                <c:pt idx="11">
                  <c:v>500</c:v>
                </c:pt>
                <c:pt idx="12">
                  <c:v>700</c:v>
                </c:pt>
                <c:pt idx="13">
                  <c:v>1000</c:v>
                </c:pt>
                <c:pt idx="14">
                  <c:v>1500</c:v>
                </c:pt>
                <c:pt idx="15">
                  <c:v>2000</c:v>
                </c:pt>
                <c:pt idx="16">
                  <c:v>3000</c:v>
                </c:pt>
                <c:pt idx="17">
                  <c:v>4000</c:v>
                </c:pt>
                <c:pt idx="18">
                  <c:v>5000</c:v>
                </c:pt>
                <c:pt idx="19">
                  <c:v>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BC-AB42-877C-033CAB28D326}"/>
            </c:ext>
          </c:extLst>
        </c:ser>
        <c:ser>
          <c:idx val="1"/>
          <c:order val="1"/>
          <c:spPr>
            <a:ln w="50800"/>
          </c:spPr>
          <c:marker>
            <c:symbol val="diamond"/>
            <c:size val="10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10</c:v>
                </c:pt>
                <c:pt idx="12">
                  <c:v>20</c:v>
                </c:pt>
                <c:pt idx="13">
                  <c:v>50</c:v>
                </c:pt>
                <c:pt idx="14">
                  <c:v>300</c:v>
                </c:pt>
                <c:pt idx="15">
                  <c:v>600</c:v>
                </c:pt>
                <c:pt idx="16">
                  <c:v>1000</c:v>
                </c:pt>
                <c:pt idx="17">
                  <c:v>2000</c:v>
                </c:pt>
                <c:pt idx="18">
                  <c:v>3000</c:v>
                </c:pt>
                <c:pt idx="19">
                  <c:v>5800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BC-AB42-877C-033CAB28D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061632"/>
        <c:axId val="90787840"/>
      </c:lineChart>
      <c:catAx>
        <c:axId val="8906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25">
            <a:solidFill>
              <a:schemeClr val="tx1"/>
            </a:solidFill>
          </a:ln>
        </c:spPr>
        <c:txPr>
          <a:bodyPr rot="-4440000" vert="horz" anchor="t" anchorCtr="1"/>
          <a:lstStyle/>
          <a:p>
            <a:pPr>
              <a:defRPr sz="1400" kern="1300" baseline="0"/>
            </a:pPr>
            <a:endParaRPr lang="nl-NL"/>
          </a:p>
        </c:txPr>
        <c:crossAx val="90787840"/>
        <c:crosses val="autoZero"/>
        <c:auto val="1"/>
        <c:lblAlgn val="ctr"/>
        <c:lblOffset val="100"/>
        <c:noMultiLvlLbl val="0"/>
      </c:catAx>
      <c:valAx>
        <c:axId val="90787840"/>
        <c:scaling>
          <c:orientation val="minMax"/>
          <c:max val="6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 w="2222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nl-NL"/>
          </a:p>
        </c:txPr>
        <c:crossAx val="89061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aseline="0"/>
      </a:pPr>
      <a:endParaRPr lang="nl-N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8023" y="449000"/>
            <a:ext cx="3006903" cy="44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7" tIns="46028" rIns="92057" bIns="46028" numCol="1" anchor="t" anchorCtr="0" compatLnSpc="1">
            <a:prstTxWarp prst="textNoShape">
              <a:avLst/>
            </a:prstTxWarp>
          </a:bodyPr>
          <a:lstStyle>
            <a:lvl1pPr defTabSz="922196">
              <a:spcBef>
                <a:spcPct val="0"/>
              </a:spcBef>
              <a:defRPr sz="1000">
                <a:latin typeface="News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275" y="449000"/>
            <a:ext cx="3169577" cy="44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7" tIns="46028" rIns="92057" bIns="46028" numCol="1" anchor="t" anchorCtr="0" compatLnSpc="1">
            <a:prstTxWarp prst="textNoShape">
              <a:avLst/>
            </a:prstTxWarp>
          </a:bodyPr>
          <a:lstStyle>
            <a:lvl1pPr algn="r" defTabSz="922196">
              <a:defRPr sz="1000"/>
            </a:lvl1pPr>
          </a:lstStyle>
          <a:p>
            <a:fld id="{DE5760D9-9220-464C-8BC1-3BFE2AF34AE4}" type="datetime1">
              <a:rPr lang="en-GB" altLang="en-US"/>
              <a:pPr/>
              <a:t>30/03/2025</a:t>
            </a:fld>
            <a:endParaRPr lang="en-GB" alt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8023" y="8681674"/>
            <a:ext cx="3006903" cy="45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7" tIns="46028" rIns="92057" bIns="46028" numCol="1" anchor="b" anchorCtr="0" compatLnSpc="1">
            <a:prstTxWarp prst="textNoShape">
              <a:avLst/>
            </a:prstTxWarp>
          </a:bodyPr>
          <a:lstStyle>
            <a:lvl1pPr defTabSz="922196">
              <a:spcBef>
                <a:spcPct val="0"/>
              </a:spcBef>
              <a:defRPr sz="1000">
                <a:latin typeface="News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275" y="8681674"/>
            <a:ext cx="2979505" cy="45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7" tIns="46028" rIns="92057" bIns="46028" numCol="1" anchor="b" anchorCtr="0" compatLnSpc="1">
            <a:prstTxWarp prst="textNoShape">
              <a:avLst/>
            </a:prstTxWarp>
          </a:bodyPr>
          <a:lstStyle>
            <a:lvl1pPr algn="r" defTabSz="922196">
              <a:defRPr sz="1000"/>
            </a:lvl1pPr>
          </a:lstStyle>
          <a:p>
            <a:fld id="{58D3FCDB-5996-4F38-818F-F298089D8D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8242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47956" y="329062"/>
            <a:ext cx="3109645" cy="24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7" tIns="46028" rIns="92057" bIns="46028" numCol="1" anchor="t" anchorCtr="0" compatLnSpc="1">
            <a:prstTxWarp prst="textNoShape">
              <a:avLst/>
            </a:prstTxWarp>
            <a:spAutoFit/>
          </a:bodyPr>
          <a:lstStyle>
            <a:lvl1pPr defTabSz="922196">
              <a:spcBef>
                <a:spcPct val="50000"/>
              </a:spcBef>
              <a:defRPr sz="1000">
                <a:latin typeface="News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57600" y="329062"/>
            <a:ext cx="3145605" cy="24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7" tIns="46028" rIns="92057" bIns="46028" numCol="1" anchor="t" anchorCtr="0" compatLnSpc="1">
            <a:prstTxWarp prst="textNoShape">
              <a:avLst/>
            </a:prstTxWarp>
            <a:spAutoFit/>
          </a:bodyPr>
          <a:lstStyle>
            <a:lvl1pPr algn="r" defTabSz="922196">
              <a:spcBef>
                <a:spcPct val="50000"/>
              </a:spcBef>
              <a:defRPr sz="1000"/>
            </a:lvl1pPr>
          </a:lstStyle>
          <a:p>
            <a:fld id="{9C380CBD-ACB3-43A1-ACBB-CED127ACC53E}" type="datetime1">
              <a:rPr lang="en-GB" altLang="en-US"/>
              <a:pPr/>
              <a:t>30/03/2025</a:t>
            </a:fld>
            <a:endParaRPr lang="en-GB" alt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6725" y="749300"/>
            <a:ext cx="6384925" cy="3590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334" y="4565337"/>
            <a:ext cx="5366535" cy="449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7" tIns="46028" rIns="92057" bIns="46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1"/>
              <a:t>Click to edit Master text styles</a:t>
            </a:r>
          </a:p>
          <a:p>
            <a:pPr lvl="1"/>
            <a:r>
              <a:rPr lang="nl-NL" noProof="1"/>
              <a:t>Second level</a:t>
            </a:r>
          </a:p>
          <a:p>
            <a:pPr lvl="2"/>
            <a:r>
              <a:rPr lang="nl-NL" noProof="1"/>
              <a:t>Third level</a:t>
            </a:r>
          </a:p>
          <a:p>
            <a:pPr lvl="3"/>
            <a:r>
              <a:rPr lang="nl-NL" noProof="1"/>
              <a:t>Fourth level</a:t>
            </a:r>
          </a:p>
          <a:p>
            <a:pPr lvl="4"/>
            <a:r>
              <a:rPr lang="nl-NL" noProof="1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47956" y="9003769"/>
            <a:ext cx="3109645" cy="24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7" tIns="46028" rIns="92057" bIns="46028" numCol="1" anchor="b" anchorCtr="0" compatLnSpc="1">
            <a:prstTxWarp prst="textNoShape">
              <a:avLst/>
            </a:prstTxWarp>
            <a:spAutoFit/>
          </a:bodyPr>
          <a:lstStyle>
            <a:lvl1pPr defTabSz="922196">
              <a:spcBef>
                <a:spcPct val="50000"/>
              </a:spcBef>
              <a:defRPr sz="1000">
                <a:latin typeface="News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57600" y="9003769"/>
            <a:ext cx="3145605" cy="24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7" tIns="46028" rIns="92057" bIns="46028" numCol="1" anchor="b" anchorCtr="0" compatLnSpc="1">
            <a:prstTxWarp prst="textNoShape">
              <a:avLst/>
            </a:prstTxWarp>
            <a:spAutoFit/>
          </a:bodyPr>
          <a:lstStyle>
            <a:lvl1pPr algn="r" defTabSz="922196">
              <a:spcBef>
                <a:spcPct val="50000"/>
              </a:spcBef>
              <a:defRPr sz="1000"/>
            </a:lvl1pPr>
          </a:lstStyle>
          <a:p>
            <a:fld id="{5DECC644-E084-40DB-A103-C353866720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94582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6725" y="749300"/>
            <a:ext cx="6384925" cy="3590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C380CBD-ACB3-43A1-ACBB-CED127ACC53E}" type="datetime1">
              <a:rPr lang="en-GB" altLang="en-US" smtClean="0"/>
              <a:pPr/>
              <a:t>30/03/2025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ECC644-E084-40DB-A103-C35386672071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70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BB7A4-F7E2-AE4D-AC4F-DD1F7280D4C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C380CBD-ACB3-43A1-ACBB-CED127ACC53E}" type="datetime1">
              <a:rPr lang="en-GB" altLang="en-US" smtClean="0"/>
              <a:pPr/>
              <a:t>30/03/2025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CC644-E084-40DB-A103-C35386672071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4117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173DF-135E-4D0A-B316-D61AEE3D12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7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173DF-135E-4D0A-B316-D61AEE3D12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38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851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935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6800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C380CBD-ACB3-43A1-ACBB-CED127ACC53E}" type="datetime1">
              <a:rPr lang="en-GB" altLang="en-US" smtClean="0"/>
              <a:pPr/>
              <a:t>30/03/2025</a:t>
            </a:fld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CC644-E084-40DB-A103-C35386672071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85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88439D6C-BA9C-4A2C-8DD9-EFEF8D712BAF}" type="datetime1">
              <a:rPr lang="nl-NL" altLang="en-US"/>
              <a:pPr/>
              <a:t>30-03-25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News Gothic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BF5AB2F4-E64E-4801-8C44-C13F3838751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9112533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6AC9A5B3-85BC-4F1F-8B2C-1C2EFD848738}" type="datetime1">
              <a:rPr lang="nl-NL" altLang="en-US"/>
              <a:pPr/>
              <a:t>30-03-25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News Gothic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3AB425BC-0CFD-4595-954C-C7F99E7E64EC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314147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48429C16-2F63-4F24-AAA1-FA20CE72DB0B}" type="datetime1">
              <a:rPr lang="nl-NL" altLang="en-US"/>
              <a:pPr/>
              <a:t>30-03-25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News Gothic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4EC97748-FF42-4315-B274-95D806D84D4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4924157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 userDrawn="1"/>
        </p:nvCxnSpPr>
        <p:spPr>
          <a:xfrm>
            <a:off x="0" y="6092825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5066C5A4-FD13-4371-83CC-4FA0961C445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107143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484784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4CDF0E-9DB5-438D-BBC3-E58FFE75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9254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441235B8-19BE-4276-BA0B-0810E1535ABB}" type="datetime1">
              <a:rPr lang="nl-NL" altLang="en-US"/>
              <a:pPr/>
              <a:t>30-03-25</a:t>
            </a:fld>
            <a:endParaRPr lang="nl-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News Gothic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ABCDE166-AF51-48E2-8036-3E78FAB3688B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1181877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7318BDD6-7BE2-4CE6-9C14-F607A91F2795}" type="datetime1">
              <a:rPr lang="nl-NL" altLang="en-US"/>
              <a:pPr/>
              <a:t>30-03-25</a:t>
            </a:fld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News Gothic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F3009594-68AE-4BD5-AAE1-894E44C31C1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272970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4D06DC3D-4B5F-46B4-AC1A-D85B7ECD1DD8}" type="datetime1">
              <a:rPr lang="nl-NL" altLang="en-US"/>
              <a:pPr/>
              <a:t>30-03-25</a:t>
            </a:fld>
            <a:endParaRPr lang="nl-NL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News Gothic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EDBE7F63-ED1B-48C4-9CF2-0D91AD7B397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6203638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0F523F4D-6558-48E9-9808-E66FC1178AAA}" type="datetime1">
              <a:rPr lang="nl-NL" altLang="en-US"/>
              <a:pPr/>
              <a:t>30-03-25</a:t>
            </a:fld>
            <a:endParaRPr lang="nl-NL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News Gothic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1E1402D7-AF6E-4C58-8BB0-293F7FEAF9A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8104646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DFA3D6FA-2D80-4AA5-AA7E-C70267668214}" type="datetime1">
              <a:rPr lang="nl-NL" altLang="en-US"/>
              <a:pPr/>
              <a:t>30-03-25</a:t>
            </a:fld>
            <a:endParaRPr lang="nl-NL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News Gothic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C9779709-8678-42CF-825F-431F7DBF7EF5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3381352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FA17D922-F0FF-4C76-AAA6-2E85F58E305D}" type="datetime1">
              <a:rPr lang="nl-NL" altLang="en-US"/>
              <a:pPr/>
              <a:t>30-03-25</a:t>
            </a:fld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News Gothic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0255D8A3-7FE5-4BA2-81CD-42A7FA7D393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6004746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A3431030-606A-4313-8B3B-64E2DCBCA4AF}" type="datetime1">
              <a:rPr lang="nl-NL" altLang="en-US"/>
              <a:pPr/>
              <a:t>30-03-25</a:t>
            </a:fld>
            <a:endParaRPr lang="nl-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News Gothic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/>
            </a:lvl1pPr>
          </a:lstStyle>
          <a:p>
            <a:fld id="{A02CD3FC-7230-4C66-98DD-1DAF5FC5577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2621787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" name="Afbeelding 14">
            <a:extLst>
              <a:ext uri="{FF2B5EF4-FFF2-40B4-BE49-F238E27FC236}">
                <a16:creationId xmlns:a16="http://schemas.microsoft.com/office/drawing/2014/main" id="{08A18ABF-0B97-4479-A73D-E7B3DDA57D9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092825"/>
            <a:ext cx="3867508" cy="7651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0" y="6092825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  <p:sldLayoutId id="2147484799" r:id="rId12"/>
  </p:sldLayoutIdLst>
  <p:transition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ubmlst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tif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318" y="1112182"/>
            <a:ext cx="10098360" cy="1863080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US" dirty="0"/>
              <a:t>An introduction to using sequence data for the epidemiology of pathogens</a:t>
            </a:r>
            <a:endParaRPr lang="en-US" sz="2800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9416" y="2762925"/>
            <a:ext cx="1080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400" dirty="0"/>
              <a:t>Aldert Zomer, Soe Yu Naing, Jaap Wagenaar, Linda van der Graaf-van Bloois</a:t>
            </a:r>
          </a:p>
          <a:p>
            <a:pPr algn="ctr"/>
            <a:r>
              <a:rPr lang="nl-NL" sz="2400" dirty="0"/>
              <a:t>Utrecht University – Infectious Diseases and </a:t>
            </a:r>
            <a:r>
              <a:rPr lang="nl-NL" sz="2400" dirty="0" err="1"/>
              <a:t>Immunology</a:t>
            </a:r>
            <a:endParaRPr lang="nl-NL" sz="2400" dirty="0"/>
          </a:p>
        </p:txBody>
      </p:sp>
      <p:sp>
        <p:nvSpPr>
          <p:cNvPr id="3" name="Rectangle 2"/>
          <p:cNvSpPr/>
          <p:nvPr/>
        </p:nvSpPr>
        <p:spPr>
          <a:xfrm>
            <a:off x="3810000" y="307505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C8B2C5-CFF2-A3A4-FF79-D9A2C1E79A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0" t="6920" r="18750" b="36103"/>
          <a:stretch/>
        </p:blipFill>
        <p:spPr>
          <a:xfrm>
            <a:off x="3810000" y="3787299"/>
            <a:ext cx="4381019" cy="23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9370" y="896269"/>
            <a:ext cx="4557319" cy="8975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000" dirty="0">
                <a:ea typeface="ＭＳ Ｐゴシック" pitchFamily="34" charset="-128"/>
              </a:rPr>
              <a:t>MLST scheme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659F1C-5C73-4F4C-B2F2-88467B0B953A}"/>
              </a:ext>
            </a:extLst>
          </p:cNvPr>
          <p:cNvGrpSpPr/>
          <p:nvPr/>
        </p:nvGrpSpPr>
        <p:grpSpPr>
          <a:xfrm>
            <a:off x="219427" y="1786108"/>
            <a:ext cx="5666779" cy="4154460"/>
            <a:chOff x="941696" y="1125957"/>
            <a:chExt cx="5666779" cy="4154460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2E8EFB99-242E-4D38-85E5-77FB328241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9" t="6133" r="82951" b="25804"/>
            <a:stretch/>
          </p:blipFill>
          <p:spPr bwMode="auto">
            <a:xfrm>
              <a:off x="941696" y="1125957"/>
              <a:ext cx="1109460" cy="4154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999D99C6-CF1E-4449-8C28-EF7521176D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25" t="6133" r="35996" b="25804"/>
            <a:stretch/>
          </p:blipFill>
          <p:spPr bwMode="auto">
            <a:xfrm>
              <a:off x="2051156" y="1125957"/>
              <a:ext cx="4557319" cy="4154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8F77331-17DA-4058-B873-2D9F0F737735}"/>
              </a:ext>
            </a:extLst>
          </p:cNvPr>
          <p:cNvSpPr txBox="1"/>
          <p:nvPr/>
        </p:nvSpPr>
        <p:spPr>
          <a:xfrm>
            <a:off x="5652358" y="6091635"/>
            <a:ext cx="1542197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Sequence Type (ST)</a:t>
            </a:r>
            <a:endParaRPr lang="nl-NL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07A24D-CFDE-43FB-818E-C28CFB018568}"/>
              </a:ext>
            </a:extLst>
          </p:cNvPr>
          <p:cNvCxnSpPr/>
          <p:nvPr/>
        </p:nvCxnSpPr>
        <p:spPr>
          <a:xfrm>
            <a:off x="5132620" y="5940568"/>
            <a:ext cx="423081" cy="33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53743B9-8E6C-4ECE-B614-25E3EDEB54D1}"/>
              </a:ext>
            </a:extLst>
          </p:cNvPr>
          <p:cNvSpPr txBox="1"/>
          <p:nvPr/>
        </p:nvSpPr>
        <p:spPr>
          <a:xfrm>
            <a:off x="9459204" y="6186428"/>
            <a:ext cx="357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STs: </a:t>
            </a:r>
            <a:r>
              <a:rPr lang="en-US" dirty="0">
                <a:hlinkClick r:id="rId4"/>
              </a:rPr>
              <a:t>http://www.pubmlst.org</a:t>
            </a:r>
            <a:endParaRPr lang="en-US" dirty="0"/>
          </a:p>
          <a:p>
            <a:endParaRPr lang="nl-NL" dirty="0"/>
          </a:p>
        </p:txBody>
      </p:sp>
      <p:sp>
        <p:nvSpPr>
          <p:cNvPr id="7226" name="Text Box 15">
            <a:extLst>
              <a:ext uri="{FF2B5EF4-FFF2-40B4-BE49-F238E27FC236}">
                <a16:creationId xmlns:a16="http://schemas.microsoft.com/office/drawing/2014/main" id="{CADF2CDF-0A47-B3D2-66FA-98A473288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154" y="-37149"/>
            <a:ext cx="8034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4000" dirty="0">
                <a:latin typeface="+mj-lt"/>
                <a:ea typeface="ＭＳ Ｐゴシック" charset="0"/>
                <a:cs typeface="Segoe UI" pitchFamily="34" charset="0"/>
              </a:rPr>
              <a:t>Tree based on allelic profiles</a:t>
            </a:r>
          </a:p>
        </p:txBody>
      </p:sp>
      <p:grpSp>
        <p:nvGrpSpPr>
          <p:cNvPr id="7227" name="Groep 4">
            <a:extLst>
              <a:ext uri="{FF2B5EF4-FFF2-40B4-BE49-F238E27FC236}">
                <a16:creationId xmlns:a16="http://schemas.microsoft.com/office/drawing/2014/main" id="{56FAC061-4426-CAD4-C3E3-69EBA17FEC11}"/>
              </a:ext>
            </a:extLst>
          </p:cNvPr>
          <p:cNvGrpSpPr/>
          <p:nvPr/>
        </p:nvGrpSpPr>
        <p:grpSpPr>
          <a:xfrm rot="16200000">
            <a:off x="6332361" y="867185"/>
            <a:ext cx="5444684" cy="5197326"/>
            <a:chOff x="403225" y="-1139759"/>
            <a:chExt cx="8340579" cy="8061024"/>
          </a:xfrm>
        </p:grpSpPr>
        <p:sp>
          <p:nvSpPr>
            <p:cNvPr id="7228" name="Rectangle 16">
              <a:extLst>
                <a:ext uri="{FF2B5EF4-FFF2-40B4-BE49-F238E27FC236}">
                  <a16:creationId xmlns:a16="http://schemas.microsoft.com/office/drawing/2014/main" id="{D35520B1-41D6-2AB1-AB5B-79DC72556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062" y="3675064"/>
              <a:ext cx="1528512" cy="3049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7865" tIns="33338" rIns="67865" bIns="33338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en-GB" altLang="en-GB" sz="1200">
                  <a:solidFill>
                    <a:srgbClr val="FFFFFF"/>
                  </a:solidFill>
                  <a:latin typeface="Tahoma" pitchFamily="34" charset="0"/>
                </a:rPr>
                <a:t>Allelic Profile</a:t>
              </a:r>
            </a:p>
          </p:txBody>
        </p:sp>
        <p:sp>
          <p:nvSpPr>
            <p:cNvPr id="7229" name="Rectangle 24">
              <a:extLst>
                <a:ext uri="{FF2B5EF4-FFF2-40B4-BE49-F238E27FC236}">
                  <a16:creationId xmlns:a16="http://schemas.microsoft.com/office/drawing/2014/main" id="{F5587DAE-EBCD-754D-30B9-7C17F8E7CE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808779" y="5145119"/>
              <a:ext cx="2999658" cy="276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7865" tIns="33338" rIns="67865" bIns="33338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en-GB" altLang="en-GB" sz="1050" b="1" dirty="0">
                  <a:solidFill>
                    <a:srgbClr val="FFC000"/>
                  </a:solidFill>
                  <a:latin typeface="Tahoma" pitchFamily="34" charset="0"/>
                </a:rPr>
                <a:t>1     5     3     7     2     8     4</a:t>
              </a:r>
            </a:p>
          </p:txBody>
        </p:sp>
        <p:sp>
          <p:nvSpPr>
            <p:cNvPr id="7230" name="Rectangle 25">
              <a:extLst>
                <a:ext uri="{FF2B5EF4-FFF2-40B4-BE49-F238E27FC236}">
                  <a16:creationId xmlns:a16="http://schemas.microsoft.com/office/drawing/2014/main" id="{F3C6FE61-8B97-4F8A-9DE5-DC29F171DF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61771" y="5156109"/>
              <a:ext cx="2999658" cy="276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7865" tIns="33338" rIns="67865" bIns="33338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en-GB" altLang="en-GB" sz="1050" b="1" dirty="0">
                  <a:solidFill>
                    <a:srgbClr val="FFC000"/>
                  </a:solidFill>
                  <a:latin typeface="Tahoma" pitchFamily="34" charset="0"/>
                </a:rPr>
                <a:t>1     5     3     7     2     8     4</a:t>
              </a:r>
            </a:p>
          </p:txBody>
        </p:sp>
        <p:sp>
          <p:nvSpPr>
            <p:cNvPr id="7231" name="Rectangle 26">
              <a:extLst>
                <a:ext uri="{FF2B5EF4-FFF2-40B4-BE49-F238E27FC236}">
                  <a16:creationId xmlns:a16="http://schemas.microsoft.com/office/drawing/2014/main" id="{4F2AF241-0B34-FA7C-27B8-BD5785D605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75324" y="5194974"/>
              <a:ext cx="3051868" cy="276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7865" tIns="33338" rIns="67865" bIns="33338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en-GB" altLang="en-GB" sz="1050" dirty="0">
                  <a:solidFill>
                    <a:srgbClr val="FF6699"/>
                  </a:solidFill>
                  <a:latin typeface="Tahoma" pitchFamily="34" charset="0"/>
                </a:rPr>
                <a:t>6     5     9     1     2    13    17</a:t>
              </a:r>
            </a:p>
          </p:txBody>
        </p:sp>
        <p:sp>
          <p:nvSpPr>
            <p:cNvPr id="64" name="Rectangle 27">
              <a:extLst>
                <a:ext uri="{FF2B5EF4-FFF2-40B4-BE49-F238E27FC236}">
                  <a16:creationId xmlns:a16="http://schemas.microsoft.com/office/drawing/2014/main" id="{6B11583A-21D6-CBBD-C49A-5AD8EEFAC2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8700" y="5225200"/>
              <a:ext cx="3071759" cy="276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7865" tIns="33338" rIns="67865" bIns="33338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en-GB" altLang="en-GB" sz="1050" dirty="0">
                  <a:solidFill>
                    <a:srgbClr val="000066"/>
                  </a:solidFill>
                  <a:latin typeface="Tahoma" pitchFamily="34" charset="0"/>
                </a:rPr>
                <a:t>9   10     1     19   12   18    14</a:t>
              </a:r>
            </a:p>
          </p:txBody>
        </p:sp>
        <p:sp>
          <p:nvSpPr>
            <p:cNvPr id="65" name="Rectangle 30">
              <a:extLst>
                <a:ext uri="{FF2B5EF4-FFF2-40B4-BE49-F238E27FC236}">
                  <a16:creationId xmlns:a16="http://schemas.microsoft.com/office/drawing/2014/main" id="{E7452E4F-C0EC-5B9A-3786-E1CFF80A62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70354" y="5194973"/>
              <a:ext cx="3176180" cy="276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7865" tIns="33338" rIns="67865" bIns="33338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en-GB" altLang="en-GB" sz="1050" b="1" dirty="0">
                  <a:solidFill>
                    <a:srgbClr val="66CCFF"/>
                  </a:solidFill>
                  <a:latin typeface="Tahoma" pitchFamily="34" charset="0"/>
                </a:rPr>
                <a:t>11  15   30   12   22   11    20</a:t>
              </a:r>
            </a:p>
          </p:txBody>
        </p:sp>
        <p:sp>
          <p:nvSpPr>
            <p:cNvPr id="66" name="Rectangle 35">
              <a:extLst>
                <a:ext uri="{FF2B5EF4-FFF2-40B4-BE49-F238E27FC236}">
                  <a16:creationId xmlns:a16="http://schemas.microsoft.com/office/drawing/2014/main" id="{3877CBB9-9E98-A1EC-D2B6-F97D67610D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-226857" y="5198824"/>
              <a:ext cx="2992199" cy="276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7865" tIns="33338" rIns="67865" bIns="33338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en-GB" altLang="en-GB" sz="1050" dirty="0">
                  <a:solidFill>
                    <a:srgbClr val="00B050"/>
                  </a:solidFill>
                  <a:latin typeface="Tahoma" pitchFamily="34" charset="0"/>
                </a:rPr>
                <a:t>9    15   13    27  22   18    14</a:t>
              </a:r>
            </a:p>
          </p:txBody>
        </p:sp>
        <p:sp>
          <p:nvSpPr>
            <p:cNvPr id="67" name="Rectangle 36">
              <a:extLst>
                <a:ext uri="{FF2B5EF4-FFF2-40B4-BE49-F238E27FC236}">
                  <a16:creationId xmlns:a16="http://schemas.microsoft.com/office/drawing/2014/main" id="{6C034C82-1A5C-473A-271F-D6EB0327E6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544335" y="5166080"/>
              <a:ext cx="3168722" cy="276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7865" tIns="33338" rIns="67865" bIns="33338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en-GB" altLang="en-GB" sz="1050" b="1" dirty="0">
                  <a:solidFill>
                    <a:srgbClr val="FF0000"/>
                  </a:solidFill>
                  <a:latin typeface="Tahoma" pitchFamily="34" charset="0"/>
                </a:rPr>
                <a:t>20   11  29     9   21   13    11</a:t>
              </a:r>
            </a:p>
          </p:txBody>
        </p:sp>
        <p:sp>
          <p:nvSpPr>
            <p:cNvPr id="68" name="Rectangle 39">
              <a:extLst>
                <a:ext uri="{FF2B5EF4-FFF2-40B4-BE49-F238E27FC236}">
                  <a16:creationId xmlns:a16="http://schemas.microsoft.com/office/drawing/2014/main" id="{65CE0237-EBA5-F977-D316-9316EE0880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848692" y="5131439"/>
              <a:ext cx="2982254" cy="276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7865" tIns="33338" rIns="67865" bIns="33338">
              <a:spAutoFit/>
            </a:bodyPr>
            <a:lstStyle/>
            <a:p>
              <a:pPr eaLnBrk="0" hangingPunct="0">
                <a:lnSpc>
                  <a:spcPct val="70000"/>
                </a:lnSpc>
              </a:pPr>
              <a:r>
                <a:rPr lang="en-GB" altLang="en-GB" sz="1050" b="1" dirty="0">
                  <a:solidFill>
                    <a:srgbClr val="FFC000"/>
                  </a:solidFill>
                  <a:latin typeface="Tahoma" pitchFamily="34" charset="0"/>
                </a:rPr>
                <a:t>1     5     3     </a:t>
              </a:r>
              <a:r>
                <a:rPr lang="en-GB" altLang="en-GB" sz="1050" dirty="0">
                  <a:solidFill>
                    <a:srgbClr val="FFC000"/>
                  </a:solidFill>
                  <a:latin typeface="Tahoma" pitchFamily="34" charset="0"/>
                </a:rPr>
                <a:t>5</a:t>
              </a:r>
              <a:r>
                <a:rPr lang="en-GB" altLang="en-GB" sz="1050" b="1" dirty="0">
                  <a:solidFill>
                    <a:srgbClr val="FFC000"/>
                  </a:solidFill>
                  <a:latin typeface="Tahoma" pitchFamily="34" charset="0"/>
                </a:rPr>
                <a:t>     2     8     4</a:t>
              </a:r>
            </a:p>
          </p:txBody>
        </p:sp>
        <p:sp>
          <p:nvSpPr>
            <p:cNvPr id="69" name="Rectangle 41">
              <a:extLst>
                <a:ext uri="{FF2B5EF4-FFF2-40B4-BE49-F238E27FC236}">
                  <a16:creationId xmlns:a16="http://schemas.microsoft.com/office/drawing/2014/main" id="{3DD0079C-551B-681D-2D0D-3C1CDC9B1A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4118" y="1647531"/>
              <a:ext cx="1113839" cy="176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750">
                  <a:solidFill>
                    <a:srgbClr val="000000"/>
                  </a:solidFill>
                  <a:latin typeface="Tahoma" pitchFamily="34" charset="0"/>
                </a:rPr>
                <a:t>Linkage Distance</a:t>
              </a:r>
              <a:endParaRPr lang="en-US" sz="750">
                <a:latin typeface="Tahoma" pitchFamily="34" charset="0"/>
              </a:endParaRPr>
            </a:p>
          </p:txBody>
        </p:sp>
        <p:sp>
          <p:nvSpPr>
            <p:cNvPr id="70" name="Freeform 42">
              <a:extLst>
                <a:ext uri="{FF2B5EF4-FFF2-40B4-BE49-F238E27FC236}">
                  <a16:creationId xmlns:a16="http://schemas.microsoft.com/office/drawing/2014/main" id="{F116D1A4-E395-DAB3-AED6-3D4785BD4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1975" y="2573338"/>
              <a:ext cx="560388" cy="1587"/>
            </a:xfrm>
            <a:custGeom>
              <a:avLst/>
              <a:gdLst>
                <a:gd name="T0" fmla="*/ 0 w 1413"/>
                <a:gd name="T1" fmla="*/ 0 h 1587"/>
                <a:gd name="T2" fmla="*/ 0 w 1413"/>
                <a:gd name="T3" fmla="*/ 0 h 1587"/>
                <a:gd name="T4" fmla="*/ 2147483647 w 1413"/>
                <a:gd name="T5" fmla="*/ 0 h 1587"/>
                <a:gd name="T6" fmla="*/ 2147483647 w 1413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3"/>
                <a:gd name="T13" fmla="*/ 0 h 1587"/>
                <a:gd name="T14" fmla="*/ 1413 w 1413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3" h="1587">
                  <a:moveTo>
                    <a:pt x="0" y="0"/>
                  </a:moveTo>
                  <a:lnTo>
                    <a:pt x="0" y="0"/>
                  </a:lnTo>
                  <a:lnTo>
                    <a:pt x="1413" y="0"/>
                  </a:lnTo>
                </a:path>
              </a:pathLst>
            </a:custGeom>
            <a:noFill/>
            <a:ln w="38100">
              <a:solidFill>
                <a:srgbClr val="00003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 sz="1350"/>
            </a:p>
          </p:txBody>
        </p:sp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8B44AEAA-3A8A-1006-60A1-4CFD81334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475" y="2573338"/>
              <a:ext cx="560388" cy="1587"/>
            </a:xfrm>
            <a:custGeom>
              <a:avLst/>
              <a:gdLst>
                <a:gd name="T0" fmla="*/ 0 w 1413"/>
                <a:gd name="T1" fmla="*/ 0 h 1587"/>
                <a:gd name="T2" fmla="*/ 0 w 1413"/>
                <a:gd name="T3" fmla="*/ 0 h 1587"/>
                <a:gd name="T4" fmla="*/ 2147483647 w 1413"/>
                <a:gd name="T5" fmla="*/ 0 h 1587"/>
                <a:gd name="T6" fmla="*/ 2147483647 w 1413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3"/>
                <a:gd name="T13" fmla="*/ 0 h 1587"/>
                <a:gd name="T14" fmla="*/ 1413 w 1413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3" h="1587">
                  <a:moveTo>
                    <a:pt x="0" y="0"/>
                  </a:moveTo>
                  <a:lnTo>
                    <a:pt x="0" y="0"/>
                  </a:lnTo>
                  <a:lnTo>
                    <a:pt x="1413" y="0"/>
                  </a:lnTo>
                </a:path>
              </a:pathLst>
            </a:custGeom>
            <a:noFill/>
            <a:ln w="38100">
              <a:solidFill>
                <a:srgbClr val="00003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 sz="1350"/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46E2D210-6B8E-06E2-2957-51BCECFD5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2573338"/>
              <a:ext cx="841375" cy="1587"/>
            </a:xfrm>
            <a:custGeom>
              <a:avLst/>
              <a:gdLst>
                <a:gd name="T0" fmla="*/ 0 w 2120"/>
                <a:gd name="T1" fmla="*/ 0 h 1587"/>
                <a:gd name="T2" fmla="*/ 0 w 2120"/>
                <a:gd name="T3" fmla="*/ 0 h 1587"/>
                <a:gd name="T4" fmla="*/ 2147483647 w 2120"/>
                <a:gd name="T5" fmla="*/ 0 h 1587"/>
                <a:gd name="T6" fmla="*/ 2147483647 w 2120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20"/>
                <a:gd name="T13" fmla="*/ 0 h 1587"/>
                <a:gd name="T14" fmla="*/ 2120 w 2120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20" h="1587">
                  <a:moveTo>
                    <a:pt x="0" y="0"/>
                  </a:moveTo>
                  <a:lnTo>
                    <a:pt x="0" y="0"/>
                  </a:lnTo>
                  <a:lnTo>
                    <a:pt x="2120" y="0"/>
                  </a:lnTo>
                </a:path>
              </a:pathLst>
            </a:custGeom>
            <a:noFill/>
            <a:ln w="38100">
              <a:solidFill>
                <a:srgbClr val="00003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 sz="1350"/>
            </a:p>
          </p:txBody>
        </p:sp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18989759-36B6-54E2-C643-93231E6C1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113" y="2573338"/>
              <a:ext cx="982662" cy="1587"/>
            </a:xfrm>
            <a:custGeom>
              <a:avLst/>
              <a:gdLst>
                <a:gd name="T0" fmla="*/ 0 w 2473"/>
                <a:gd name="T1" fmla="*/ 0 h 1587"/>
                <a:gd name="T2" fmla="*/ 0 w 2473"/>
                <a:gd name="T3" fmla="*/ 0 h 1587"/>
                <a:gd name="T4" fmla="*/ 2147483647 w 2473"/>
                <a:gd name="T5" fmla="*/ 0 h 1587"/>
                <a:gd name="T6" fmla="*/ 2147483647 w 2473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73"/>
                <a:gd name="T13" fmla="*/ 0 h 1587"/>
                <a:gd name="T14" fmla="*/ 2473 w 2473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73" h="1587">
                  <a:moveTo>
                    <a:pt x="0" y="0"/>
                  </a:moveTo>
                  <a:lnTo>
                    <a:pt x="0" y="0"/>
                  </a:lnTo>
                  <a:lnTo>
                    <a:pt x="2473" y="0"/>
                  </a:lnTo>
                </a:path>
              </a:pathLst>
            </a:custGeom>
            <a:noFill/>
            <a:ln w="38100">
              <a:solidFill>
                <a:srgbClr val="00003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 sz="1350"/>
            </a:p>
          </p:txBody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1A0A345A-AEDC-3C38-090F-7FCC8401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0" y="2573338"/>
              <a:ext cx="561975" cy="1587"/>
            </a:xfrm>
            <a:custGeom>
              <a:avLst/>
              <a:gdLst>
                <a:gd name="T0" fmla="*/ 0 w 1413"/>
                <a:gd name="T1" fmla="*/ 0 h 1587"/>
                <a:gd name="T2" fmla="*/ 0 w 1413"/>
                <a:gd name="T3" fmla="*/ 0 h 1587"/>
                <a:gd name="T4" fmla="*/ 2147483647 w 1413"/>
                <a:gd name="T5" fmla="*/ 0 h 1587"/>
                <a:gd name="T6" fmla="*/ 2147483647 w 1413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3"/>
                <a:gd name="T13" fmla="*/ 0 h 1587"/>
                <a:gd name="T14" fmla="*/ 1413 w 1413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3" h="1587">
                  <a:moveTo>
                    <a:pt x="0" y="0"/>
                  </a:moveTo>
                  <a:lnTo>
                    <a:pt x="0" y="0"/>
                  </a:lnTo>
                  <a:lnTo>
                    <a:pt x="1413" y="0"/>
                  </a:lnTo>
                </a:path>
              </a:pathLst>
            </a:custGeom>
            <a:noFill/>
            <a:ln w="38100">
              <a:solidFill>
                <a:srgbClr val="00003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 sz="1350"/>
            </a:p>
          </p:txBody>
        </p:sp>
        <p:sp>
          <p:nvSpPr>
            <p:cNvPr id="75" name="Freeform 48">
              <a:extLst>
                <a:ext uri="{FF2B5EF4-FFF2-40B4-BE49-F238E27FC236}">
                  <a16:creationId xmlns:a16="http://schemas.microsoft.com/office/drawing/2014/main" id="{9473D104-7E07-415D-2A34-75B24909F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992" y="1540469"/>
              <a:ext cx="560387" cy="1042988"/>
            </a:xfrm>
            <a:custGeom>
              <a:avLst/>
              <a:gdLst>
                <a:gd name="T0" fmla="*/ 0 w 1413"/>
                <a:gd name="T1" fmla="*/ 2147483647 h 5908"/>
                <a:gd name="T2" fmla="*/ 0 w 1413"/>
                <a:gd name="T3" fmla="*/ 0 h 5908"/>
                <a:gd name="T4" fmla="*/ 2147483647 w 1413"/>
                <a:gd name="T5" fmla="*/ 0 h 5908"/>
                <a:gd name="T6" fmla="*/ 2147483647 w 1413"/>
                <a:gd name="T7" fmla="*/ 2147483647 h 59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13"/>
                <a:gd name="T13" fmla="*/ 0 h 5908"/>
                <a:gd name="T14" fmla="*/ 1413 w 1413"/>
                <a:gd name="T15" fmla="*/ 5908 h 59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13" h="5908">
                  <a:moveTo>
                    <a:pt x="0" y="5908"/>
                  </a:moveTo>
                  <a:lnTo>
                    <a:pt x="0" y="0"/>
                  </a:lnTo>
                  <a:lnTo>
                    <a:pt x="1413" y="0"/>
                  </a:lnTo>
                  <a:lnTo>
                    <a:pt x="1413" y="5908"/>
                  </a:lnTo>
                </a:path>
              </a:pathLst>
            </a:custGeom>
            <a:noFill/>
            <a:ln w="38100">
              <a:solidFill>
                <a:srgbClr val="00003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 sz="1350"/>
            </a:p>
          </p:txBody>
        </p:sp>
        <p:sp>
          <p:nvSpPr>
            <p:cNvPr id="76" name="Rectangle 53">
              <a:extLst>
                <a:ext uri="{FF2B5EF4-FFF2-40B4-BE49-F238E27FC236}">
                  <a16:creationId xmlns:a16="http://schemas.microsoft.com/office/drawing/2014/main" id="{743735BA-7228-488A-3589-5D400AB85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" y="2536824"/>
              <a:ext cx="181714" cy="16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75">
                  <a:solidFill>
                    <a:srgbClr val="000000"/>
                  </a:solidFill>
                  <a:latin typeface="Tahoma" pitchFamily="34" charset="0"/>
                </a:rPr>
                <a:t>0.0</a:t>
              </a:r>
              <a:endParaRPr lang="en-US" sz="675">
                <a:latin typeface="Tahoma" pitchFamily="34" charset="0"/>
              </a:endParaRPr>
            </a:p>
          </p:txBody>
        </p:sp>
        <p:sp>
          <p:nvSpPr>
            <p:cNvPr id="77" name="Rectangle 54">
              <a:extLst>
                <a:ext uri="{FF2B5EF4-FFF2-40B4-BE49-F238E27FC236}">
                  <a16:creationId xmlns:a16="http://schemas.microsoft.com/office/drawing/2014/main" id="{E1B029B7-0EE8-508E-1066-74D6161E8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" y="2171700"/>
              <a:ext cx="181714" cy="16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75">
                  <a:solidFill>
                    <a:srgbClr val="000000"/>
                  </a:solidFill>
                  <a:latin typeface="Tahoma" pitchFamily="34" charset="0"/>
                </a:rPr>
                <a:t>0.2</a:t>
              </a:r>
              <a:endParaRPr lang="en-US" sz="675">
                <a:latin typeface="Tahoma" pitchFamily="34" charset="0"/>
              </a:endParaRPr>
            </a:p>
          </p:txBody>
        </p:sp>
        <p:sp>
          <p:nvSpPr>
            <p:cNvPr id="78" name="Rectangle 55">
              <a:extLst>
                <a:ext uri="{FF2B5EF4-FFF2-40B4-BE49-F238E27FC236}">
                  <a16:creationId xmlns:a16="http://schemas.microsoft.com/office/drawing/2014/main" id="{DEB0A83D-BCE2-E42F-BCF6-66F65C27E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" y="1806574"/>
              <a:ext cx="181714" cy="16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75">
                  <a:solidFill>
                    <a:srgbClr val="000000"/>
                  </a:solidFill>
                  <a:latin typeface="Tahoma" pitchFamily="34" charset="0"/>
                </a:rPr>
                <a:t>0.4</a:t>
              </a:r>
              <a:endParaRPr lang="en-US" sz="675">
                <a:latin typeface="Tahoma" pitchFamily="34" charset="0"/>
              </a:endParaRPr>
            </a:p>
          </p:txBody>
        </p:sp>
        <p:sp>
          <p:nvSpPr>
            <p:cNvPr id="79" name="Rectangle 56">
              <a:extLst>
                <a:ext uri="{FF2B5EF4-FFF2-40B4-BE49-F238E27FC236}">
                  <a16:creationId xmlns:a16="http://schemas.microsoft.com/office/drawing/2014/main" id="{2CFC5612-DC53-ED63-2B62-7EB06D2E1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" y="1441448"/>
              <a:ext cx="181714" cy="16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75">
                  <a:solidFill>
                    <a:srgbClr val="000000"/>
                  </a:solidFill>
                  <a:latin typeface="Tahoma" pitchFamily="34" charset="0"/>
                </a:rPr>
                <a:t>0.6</a:t>
              </a:r>
              <a:endParaRPr lang="en-US" sz="675">
                <a:latin typeface="Tahoma" pitchFamily="34" charset="0"/>
              </a:endParaRPr>
            </a:p>
          </p:txBody>
        </p:sp>
        <p:sp>
          <p:nvSpPr>
            <p:cNvPr id="82" name="Rectangle 57">
              <a:extLst>
                <a:ext uri="{FF2B5EF4-FFF2-40B4-BE49-F238E27FC236}">
                  <a16:creationId xmlns:a16="http://schemas.microsoft.com/office/drawing/2014/main" id="{1F51F957-52B3-DC67-6802-CF6921987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" y="1077912"/>
              <a:ext cx="181714" cy="16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75">
                  <a:solidFill>
                    <a:srgbClr val="000000"/>
                  </a:solidFill>
                  <a:latin typeface="Tahoma" pitchFamily="34" charset="0"/>
                </a:rPr>
                <a:t>0.8</a:t>
              </a:r>
              <a:endParaRPr lang="en-US" sz="675">
                <a:latin typeface="Tahoma" pitchFamily="34" charset="0"/>
              </a:endParaRPr>
            </a:p>
          </p:txBody>
        </p:sp>
        <p:sp>
          <p:nvSpPr>
            <p:cNvPr id="83" name="Rectangle 58">
              <a:extLst>
                <a:ext uri="{FF2B5EF4-FFF2-40B4-BE49-F238E27FC236}">
                  <a16:creationId xmlns:a16="http://schemas.microsoft.com/office/drawing/2014/main" id="{D31A5E71-72A4-8B26-A25B-52734152A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" y="712788"/>
              <a:ext cx="181714" cy="161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75">
                  <a:solidFill>
                    <a:srgbClr val="000000"/>
                  </a:solidFill>
                  <a:latin typeface="Tahoma" pitchFamily="34" charset="0"/>
                </a:rPr>
                <a:t>1.0</a:t>
              </a:r>
              <a:endParaRPr lang="en-US" sz="675">
                <a:latin typeface="Tahoma" pitchFamily="34" charset="0"/>
              </a:endParaRPr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62A5436E-C5F6-D46D-4D40-32AE324F8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25" y="533400"/>
              <a:ext cx="7924800" cy="320040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 sz="1350"/>
            </a:p>
          </p:txBody>
        </p:sp>
        <p:grpSp>
          <p:nvGrpSpPr>
            <p:cNvPr id="85" name="Groep 3">
              <a:extLst>
                <a:ext uri="{FF2B5EF4-FFF2-40B4-BE49-F238E27FC236}">
                  <a16:creationId xmlns:a16="http://schemas.microsoft.com/office/drawing/2014/main" id="{E7826D8C-4A13-AB43-1A9B-7CF78833C672}"/>
                </a:ext>
              </a:extLst>
            </p:cNvPr>
            <p:cNvGrpSpPr/>
            <p:nvPr/>
          </p:nvGrpSpPr>
          <p:grpSpPr>
            <a:xfrm>
              <a:off x="1075738" y="-1139759"/>
              <a:ext cx="7668066" cy="6434070"/>
              <a:chOff x="1075738" y="-1139759"/>
              <a:chExt cx="7668066" cy="6434070"/>
            </a:xfrm>
          </p:grpSpPr>
          <p:sp>
            <p:nvSpPr>
              <p:cNvPr id="86" name="Text Box 3">
                <a:extLst>
                  <a:ext uri="{FF2B5EF4-FFF2-40B4-BE49-F238E27FC236}">
                    <a16:creationId xmlns:a16="http://schemas.microsoft.com/office/drawing/2014/main" id="{1604BEE4-C911-3F33-459A-B9FFCA8AC6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746176" y="2847664"/>
                <a:ext cx="1118811" cy="459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350">
                    <a:solidFill>
                      <a:srgbClr val="00B050"/>
                    </a:solidFill>
                  </a:rPr>
                  <a:t>Strain 8</a:t>
                </a:r>
              </a:p>
            </p:txBody>
          </p:sp>
          <p:sp>
            <p:nvSpPr>
              <p:cNvPr id="87" name="Text Box 4">
                <a:extLst>
                  <a:ext uri="{FF2B5EF4-FFF2-40B4-BE49-F238E27FC236}">
                    <a16:creationId xmlns:a16="http://schemas.microsoft.com/office/drawing/2014/main" id="{D8B10F47-42F8-4D23-2DB7-EAEDE0F462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1276401" y="2858777"/>
                <a:ext cx="1118811" cy="459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350">
                    <a:solidFill>
                      <a:srgbClr val="000066"/>
                    </a:solidFill>
                  </a:rPr>
                  <a:t>Strain 4</a:t>
                </a:r>
              </a:p>
            </p:txBody>
          </p:sp>
          <p:sp>
            <p:nvSpPr>
              <p:cNvPr id="88" name="Text Box 5">
                <a:extLst>
                  <a:ext uri="{FF2B5EF4-FFF2-40B4-BE49-F238E27FC236}">
                    <a16:creationId xmlns:a16="http://schemas.microsoft.com/office/drawing/2014/main" id="{6ADA7F60-CF7A-9BB8-DF1F-00391A119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1974636" y="2921484"/>
                <a:ext cx="1255556" cy="459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350">
                    <a:solidFill>
                      <a:srgbClr val="00B0F0"/>
                    </a:solidFill>
                  </a:rPr>
                  <a:t>Strain 12</a:t>
                </a:r>
              </a:p>
            </p:txBody>
          </p:sp>
          <p:sp>
            <p:nvSpPr>
              <p:cNvPr id="89" name="Text Box 6">
                <a:extLst>
                  <a:ext uri="{FF2B5EF4-FFF2-40B4-BE49-F238E27FC236}">
                    <a16:creationId xmlns:a16="http://schemas.microsoft.com/office/drawing/2014/main" id="{1B5CD127-AC40-EA00-843D-8D72556DC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2368628" y="2921484"/>
                <a:ext cx="1255556" cy="459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350">
                    <a:solidFill>
                      <a:srgbClr val="00B0F0"/>
                    </a:solidFill>
                  </a:rPr>
                  <a:t>Strain 10</a:t>
                </a:r>
              </a:p>
            </p:txBody>
          </p:sp>
          <p:sp>
            <p:nvSpPr>
              <p:cNvPr id="90" name="Text Box 7">
                <a:extLst>
                  <a:ext uri="{FF2B5EF4-FFF2-40B4-BE49-F238E27FC236}">
                    <a16:creationId xmlns:a16="http://schemas.microsoft.com/office/drawing/2014/main" id="{CFB59640-72F4-5B8C-9F25-EAB4F42BF5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2873530" y="2853422"/>
                <a:ext cx="1118811" cy="459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350">
                    <a:solidFill>
                      <a:srgbClr val="00B0F0"/>
                    </a:solidFill>
                  </a:rPr>
                  <a:t>Strain 5</a:t>
                </a:r>
              </a:p>
            </p:txBody>
          </p:sp>
          <p:sp>
            <p:nvSpPr>
              <p:cNvPr id="91" name="Text Box 8">
                <a:extLst>
                  <a:ext uri="{FF2B5EF4-FFF2-40B4-BE49-F238E27FC236}">
                    <a16:creationId xmlns:a16="http://schemas.microsoft.com/office/drawing/2014/main" id="{A7CAEC5A-6D22-78BC-EB65-1B28D527AF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3238123" y="2853422"/>
                <a:ext cx="1118811" cy="459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350">
                    <a:solidFill>
                      <a:srgbClr val="00B0F0"/>
                    </a:solidFill>
                  </a:rPr>
                  <a:t>Strain 2</a:t>
                </a:r>
              </a:p>
            </p:txBody>
          </p:sp>
          <p:sp>
            <p:nvSpPr>
              <p:cNvPr id="92" name="Text Box 9">
                <a:extLst>
                  <a:ext uri="{FF2B5EF4-FFF2-40B4-BE49-F238E27FC236}">
                    <a16:creationId xmlns:a16="http://schemas.microsoft.com/office/drawing/2014/main" id="{ABC21E17-E21D-A395-9B3F-9681A91B08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252368" y="2853422"/>
                <a:ext cx="1118811" cy="459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350">
                    <a:solidFill>
                      <a:srgbClr val="FF0000"/>
                    </a:solidFill>
                  </a:rPr>
                  <a:t>Strain 9</a:t>
                </a:r>
              </a:p>
            </p:txBody>
          </p:sp>
          <p:sp>
            <p:nvSpPr>
              <p:cNvPr id="94" name="Text Box 10">
                <a:extLst>
                  <a:ext uri="{FF2B5EF4-FFF2-40B4-BE49-F238E27FC236}">
                    <a16:creationId xmlns:a16="http://schemas.microsoft.com/office/drawing/2014/main" id="{F4254437-3710-AA1E-07D7-FDB6BC05D2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546649" y="2853422"/>
                <a:ext cx="1118811" cy="459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350">
                    <a:solidFill>
                      <a:srgbClr val="FF0000"/>
                    </a:solidFill>
                  </a:rPr>
                  <a:t>Strain 7</a:t>
                </a:r>
              </a:p>
            </p:txBody>
          </p:sp>
          <p:sp>
            <p:nvSpPr>
              <p:cNvPr id="95" name="Text Box 11">
                <a:extLst>
                  <a:ext uri="{FF2B5EF4-FFF2-40B4-BE49-F238E27FC236}">
                    <a16:creationId xmlns:a16="http://schemas.microsoft.com/office/drawing/2014/main" id="{74B117EE-65FD-5133-0BB8-911FF62336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5265926" y="2852863"/>
                <a:ext cx="1118811" cy="459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350">
                    <a:solidFill>
                      <a:srgbClr val="FF6699"/>
                    </a:solidFill>
                  </a:rPr>
                  <a:t>Strain 3</a:t>
                </a:r>
              </a:p>
            </p:txBody>
          </p:sp>
          <p:sp>
            <p:nvSpPr>
              <p:cNvPr id="96" name="Text Box 12">
                <a:extLst>
                  <a:ext uri="{FF2B5EF4-FFF2-40B4-BE49-F238E27FC236}">
                    <a16:creationId xmlns:a16="http://schemas.microsoft.com/office/drawing/2014/main" id="{D2DDECE6-AE81-E7F9-A030-E262215D55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5744239" y="2908643"/>
                <a:ext cx="1255556" cy="459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350">
                    <a:solidFill>
                      <a:srgbClr val="FFC000"/>
                    </a:solidFill>
                  </a:rPr>
                  <a:t>Strain 11</a:t>
                </a:r>
              </a:p>
            </p:txBody>
          </p:sp>
          <p:sp>
            <p:nvSpPr>
              <p:cNvPr id="97" name="Text Box 13">
                <a:extLst>
                  <a:ext uri="{FF2B5EF4-FFF2-40B4-BE49-F238E27FC236}">
                    <a16:creationId xmlns:a16="http://schemas.microsoft.com/office/drawing/2014/main" id="{B900659C-956F-B708-6748-B4764DB60D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6497827" y="2860801"/>
                <a:ext cx="1118811" cy="459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350">
                    <a:solidFill>
                      <a:srgbClr val="FFC000"/>
                    </a:solidFill>
                  </a:rPr>
                  <a:t>Strain 6</a:t>
                </a:r>
              </a:p>
            </p:txBody>
          </p:sp>
          <p:sp>
            <p:nvSpPr>
              <p:cNvPr id="98" name="Text Box 14">
                <a:extLst>
                  <a:ext uri="{FF2B5EF4-FFF2-40B4-BE49-F238E27FC236}">
                    <a16:creationId xmlns:a16="http://schemas.microsoft.com/office/drawing/2014/main" id="{494A246B-B2F5-0A44-0EE3-8FD9CBA354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6794689" y="2863978"/>
                <a:ext cx="1118811" cy="459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350">
                    <a:solidFill>
                      <a:srgbClr val="FFC000"/>
                    </a:solidFill>
                  </a:rPr>
                  <a:t>Strain 1</a:t>
                </a:r>
              </a:p>
            </p:txBody>
          </p:sp>
          <p:sp>
            <p:nvSpPr>
              <p:cNvPr id="99" name="Freeform 47">
                <a:extLst>
                  <a:ext uri="{FF2B5EF4-FFF2-40B4-BE49-F238E27FC236}">
                    <a16:creationId xmlns:a16="http://schemas.microsoft.com/office/drawing/2014/main" id="{43C1899C-2E09-7CBD-769D-3EFE340E8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000" y="2312988"/>
                <a:ext cx="841375" cy="260350"/>
              </a:xfrm>
              <a:custGeom>
                <a:avLst/>
                <a:gdLst>
                  <a:gd name="T0" fmla="*/ 0 w 2120"/>
                  <a:gd name="T1" fmla="*/ 2147483647 h 1477"/>
                  <a:gd name="T2" fmla="*/ 0 w 2120"/>
                  <a:gd name="T3" fmla="*/ 0 h 1477"/>
                  <a:gd name="T4" fmla="*/ 2147483647 w 2120"/>
                  <a:gd name="T5" fmla="*/ 0 h 1477"/>
                  <a:gd name="T6" fmla="*/ 2147483647 w 2120"/>
                  <a:gd name="T7" fmla="*/ 2147483647 h 14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20"/>
                  <a:gd name="T13" fmla="*/ 0 h 1477"/>
                  <a:gd name="T14" fmla="*/ 2120 w 2120"/>
                  <a:gd name="T15" fmla="*/ 1477 h 14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20" h="1477">
                    <a:moveTo>
                      <a:pt x="0" y="1477"/>
                    </a:moveTo>
                    <a:lnTo>
                      <a:pt x="0" y="0"/>
                    </a:lnTo>
                    <a:lnTo>
                      <a:pt x="2120" y="0"/>
                    </a:lnTo>
                    <a:lnTo>
                      <a:pt x="2120" y="1477"/>
                    </a:lnTo>
                  </a:path>
                </a:pathLst>
              </a:custGeom>
              <a:noFill/>
              <a:ln w="38100">
                <a:solidFill>
                  <a:srgbClr val="00003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l-NL" sz="1350"/>
              </a:p>
            </p:txBody>
          </p:sp>
          <p:sp>
            <p:nvSpPr>
              <p:cNvPr id="100" name="Freeform 49">
                <a:extLst>
                  <a:ext uri="{FF2B5EF4-FFF2-40B4-BE49-F238E27FC236}">
                    <a16:creationId xmlns:a16="http://schemas.microsoft.com/office/drawing/2014/main" id="{BBBB20C3-2217-B963-B674-90F7BA6CA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9613" y="1270000"/>
                <a:ext cx="981076" cy="1303338"/>
              </a:xfrm>
              <a:custGeom>
                <a:avLst/>
                <a:gdLst>
                  <a:gd name="T0" fmla="*/ 0 w 2472"/>
                  <a:gd name="T1" fmla="*/ 2147483647 h 7385"/>
                  <a:gd name="T2" fmla="*/ 0 w 2472"/>
                  <a:gd name="T3" fmla="*/ 0 h 7385"/>
                  <a:gd name="T4" fmla="*/ 2147483647 w 2472"/>
                  <a:gd name="T5" fmla="*/ 0 h 7385"/>
                  <a:gd name="T6" fmla="*/ 2147483647 w 2472"/>
                  <a:gd name="T7" fmla="*/ 2147483647 h 73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72"/>
                  <a:gd name="T13" fmla="*/ 0 h 7385"/>
                  <a:gd name="T14" fmla="*/ 2472 w 2472"/>
                  <a:gd name="T15" fmla="*/ 7385 h 73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72" h="7385">
                    <a:moveTo>
                      <a:pt x="0" y="7385"/>
                    </a:moveTo>
                    <a:lnTo>
                      <a:pt x="0" y="0"/>
                    </a:lnTo>
                    <a:lnTo>
                      <a:pt x="2472" y="0"/>
                    </a:lnTo>
                    <a:lnTo>
                      <a:pt x="2472" y="5908"/>
                    </a:lnTo>
                  </a:path>
                </a:pathLst>
              </a:custGeom>
              <a:noFill/>
              <a:ln w="38100">
                <a:solidFill>
                  <a:srgbClr val="00003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l-NL" sz="1350"/>
              </a:p>
            </p:txBody>
          </p:sp>
          <p:sp>
            <p:nvSpPr>
              <p:cNvPr id="101" name="Freeform 50">
                <a:extLst>
                  <a:ext uri="{FF2B5EF4-FFF2-40B4-BE49-F238E27FC236}">
                    <a16:creationId xmlns:a16="http://schemas.microsoft.com/office/drawing/2014/main" id="{8D25ADB7-04C2-3A88-A2F1-3101BF1E9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914" y="1009650"/>
                <a:ext cx="1333500" cy="1563688"/>
              </a:xfrm>
              <a:custGeom>
                <a:avLst/>
                <a:gdLst>
                  <a:gd name="T0" fmla="*/ 0 w 3357"/>
                  <a:gd name="T1" fmla="*/ 2147483647 h 8862"/>
                  <a:gd name="T2" fmla="*/ 0 w 3357"/>
                  <a:gd name="T3" fmla="*/ 0 h 8862"/>
                  <a:gd name="T4" fmla="*/ 2147483647 w 3357"/>
                  <a:gd name="T5" fmla="*/ 0 h 8862"/>
                  <a:gd name="T6" fmla="*/ 2147483647 w 3357"/>
                  <a:gd name="T7" fmla="*/ 2147483647 h 88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57"/>
                  <a:gd name="T13" fmla="*/ 0 h 8862"/>
                  <a:gd name="T14" fmla="*/ 3357 w 3357"/>
                  <a:gd name="T15" fmla="*/ 8862 h 88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57" h="8862">
                    <a:moveTo>
                      <a:pt x="0" y="2954"/>
                    </a:moveTo>
                    <a:lnTo>
                      <a:pt x="0" y="0"/>
                    </a:lnTo>
                    <a:lnTo>
                      <a:pt x="3357" y="0"/>
                    </a:lnTo>
                    <a:lnTo>
                      <a:pt x="3357" y="8862"/>
                    </a:lnTo>
                  </a:path>
                </a:pathLst>
              </a:custGeom>
              <a:noFill/>
              <a:ln w="38100">
                <a:solidFill>
                  <a:srgbClr val="00003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l-NL" sz="1350"/>
              </a:p>
            </p:txBody>
          </p:sp>
          <p:sp>
            <p:nvSpPr>
              <p:cNvPr id="102" name="Freeform 51">
                <a:extLst>
                  <a:ext uri="{FF2B5EF4-FFF2-40B4-BE49-F238E27FC236}">
                    <a16:creationId xmlns:a16="http://schemas.microsoft.com/office/drawing/2014/main" id="{F445BDF8-2C2B-2837-1559-0089CB06B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414" y="814388"/>
                <a:ext cx="1331913" cy="1758950"/>
              </a:xfrm>
              <a:custGeom>
                <a:avLst/>
                <a:gdLst>
                  <a:gd name="T0" fmla="*/ 0 w 3356"/>
                  <a:gd name="T1" fmla="*/ 2147483647 h 9970"/>
                  <a:gd name="T2" fmla="*/ 0 w 3356"/>
                  <a:gd name="T3" fmla="*/ 0 h 9970"/>
                  <a:gd name="T4" fmla="*/ 2147483647 w 3356"/>
                  <a:gd name="T5" fmla="*/ 0 h 9970"/>
                  <a:gd name="T6" fmla="*/ 2147483647 w 3356"/>
                  <a:gd name="T7" fmla="*/ 2147483647 h 99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56"/>
                  <a:gd name="T13" fmla="*/ 0 h 9970"/>
                  <a:gd name="T14" fmla="*/ 3356 w 3356"/>
                  <a:gd name="T15" fmla="*/ 9970 h 99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56" h="9970">
                    <a:moveTo>
                      <a:pt x="0" y="9970"/>
                    </a:moveTo>
                    <a:lnTo>
                      <a:pt x="0" y="0"/>
                    </a:lnTo>
                    <a:lnTo>
                      <a:pt x="3356" y="0"/>
                    </a:lnTo>
                    <a:lnTo>
                      <a:pt x="3356" y="2585"/>
                    </a:lnTo>
                  </a:path>
                </a:pathLst>
              </a:custGeom>
              <a:noFill/>
              <a:ln w="38100">
                <a:solidFill>
                  <a:srgbClr val="00003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l-NL" sz="1350"/>
              </a:p>
            </p:txBody>
          </p:sp>
          <p:sp>
            <p:nvSpPr>
              <p:cNvPr id="103" name="Freeform 52">
                <a:extLst>
                  <a:ext uri="{FF2B5EF4-FFF2-40B4-BE49-F238E27FC236}">
                    <a16:creationId xmlns:a16="http://schemas.microsoft.com/office/drawing/2014/main" id="{1F34BA3A-F48E-9042-F927-C80313743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664" y="749300"/>
                <a:ext cx="3365500" cy="260350"/>
              </a:xfrm>
              <a:custGeom>
                <a:avLst/>
                <a:gdLst>
                  <a:gd name="T0" fmla="*/ 0 w 8479"/>
                  <a:gd name="T1" fmla="*/ 2147483647 h 1477"/>
                  <a:gd name="T2" fmla="*/ 0 w 8479"/>
                  <a:gd name="T3" fmla="*/ 0 h 1477"/>
                  <a:gd name="T4" fmla="*/ 2147483647 w 8479"/>
                  <a:gd name="T5" fmla="*/ 0 h 1477"/>
                  <a:gd name="T6" fmla="*/ 2147483647 w 8479"/>
                  <a:gd name="T7" fmla="*/ 2147483647 h 14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79"/>
                  <a:gd name="T13" fmla="*/ 0 h 1477"/>
                  <a:gd name="T14" fmla="*/ 8479 w 8479"/>
                  <a:gd name="T15" fmla="*/ 1477 h 14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79" h="1477">
                    <a:moveTo>
                      <a:pt x="0" y="1477"/>
                    </a:moveTo>
                    <a:lnTo>
                      <a:pt x="0" y="0"/>
                    </a:lnTo>
                    <a:lnTo>
                      <a:pt x="8479" y="0"/>
                    </a:lnTo>
                    <a:lnTo>
                      <a:pt x="8479" y="369"/>
                    </a:lnTo>
                  </a:path>
                </a:pathLst>
              </a:custGeom>
              <a:noFill/>
              <a:ln w="38100">
                <a:solidFill>
                  <a:srgbClr val="00003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nl-NL" sz="1350"/>
              </a:p>
            </p:txBody>
          </p:sp>
          <p:sp>
            <p:nvSpPr>
              <p:cNvPr id="104" name="Text Box 59">
                <a:extLst>
                  <a:ext uri="{FF2B5EF4-FFF2-40B4-BE49-F238E27FC236}">
                    <a16:creationId xmlns:a16="http://schemas.microsoft.com/office/drawing/2014/main" id="{AA704DCA-D8CB-53FC-6079-B1C07F9EAD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7565137" y="-882585"/>
                <a:ext cx="1433725" cy="91937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650" dirty="0"/>
                  <a:t>Clonal</a:t>
                </a:r>
              </a:p>
              <a:p>
                <a:r>
                  <a:rPr lang="en-GB" sz="1650" dirty="0"/>
                  <a:t>complex</a:t>
                </a:r>
                <a:endParaRPr lang="en-US" sz="1650" dirty="0"/>
              </a:p>
            </p:txBody>
          </p:sp>
          <p:sp>
            <p:nvSpPr>
              <p:cNvPr id="105" name="Line 60">
                <a:extLst>
                  <a:ext uri="{FF2B5EF4-FFF2-40B4-BE49-F238E27FC236}">
                    <a16:creationId xmlns:a16="http://schemas.microsoft.com/office/drawing/2014/main" id="{8E6C783D-5BC6-24F1-21DD-26B418D4C9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69112" y="216592"/>
                <a:ext cx="953199" cy="192018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nl-NL" sz="1350"/>
              </a:p>
            </p:txBody>
          </p:sp>
          <p:sp>
            <p:nvSpPr>
              <p:cNvPr id="106" name="Line 61">
                <a:extLst>
                  <a:ext uri="{FF2B5EF4-FFF2-40B4-BE49-F238E27FC236}">
                    <a16:creationId xmlns:a16="http://schemas.microsoft.com/office/drawing/2014/main" id="{2738F88E-A513-C534-C697-7AE515F906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00912" y="2568574"/>
                <a:ext cx="934401" cy="1516454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nl-NL" sz="1350"/>
              </a:p>
            </p:txBody>
          </p:sp>
          <p:sp>
            <p:nvSpPr>
              <p:cNvPr id="107" name="Line 62">
                <a:extLst>
                  <a:ext uri="{FF2B5EF4-FFF2-40B4-BE49-F238E27FC236}">
                    <a16:creationId xmlns:a16="http://schemas.microsoft.com/office/drawing/2014/main" id="{A42BA8E3-2994-307B-EA88-80C5B886C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924423" y="2568576"/>
                <a:ext cx="3288965" cy="1784348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nl-NL" sz="1350"/>
              </a:p>
            </p:txBody>
          </p:sp>
          <p:sp>
            <p:nvSpPr>
              <p:cNvPr id="108" name="Line 63">
                <a:extLst>
                  <a:ext uri="{FF2B5EF4-FFF2-40B4-BE49-F238E27FC236}">
                    <a16:creationId xmlns:a16="http://schemas.microsoft.com/office/drawing/2014/main" id="{84E3FC55-8D5F-0991-C44E-B4BBEC71A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97223" y="2570162"/>
                <a:ext cx="5016168" cy="2124379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nl-NL" sz="1350"/>
              </a:p>
            </p:txBody>
          </p:sp>
          <p:sp>
            <p:nvSpPr>
              <p:cNvPr id="109" name="Text Box 65">
                <a:extLst>
                  <a:ext uri="{FF2B5EF4-FFF2-40B4-BE49-F238E27FC236}">
                    <a16:creationId xmlns:a16="http://schemas.microsoft.com/office/drawing/2014/main" id="{6AD26375-E3A9-2F2A-5CFF-E42125C0BB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7823253" y="4373761"/>
                <a:ext cx="1310691" cy="53041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1650" dirty="0">
                    <a:latin typeface="Tahoma" pitchFamily="34" charset="0"/>
                  </a:rPr>
                  <a:t>Clone</a:t>
                </a:r>
              </a:p>
            </p:txBody>
          </p:sp>
        </p:grpSp>
      </p:grpSp>
      <p:sp>
        <p:nvSpPr>
          <p:cNvPr id="112" name="Rectangle 36">
            <a:extLst>
              <a:ext uri="{FF2B5EF4-FFF2-40B4-BE49-F238E27FC236}">
                <a16:creationId xmlns:a16="http://schemas.microsoft.com/office/drawing/2014/main" id="{981CADA9-88B4-C575-57A9-6115EE5E5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0637" y="3229220"/>
            <a:ext cx="2043026" cy="1804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7865" tIns="33338" rIns="67865" bIns="33338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GB" altLang="en-GB" sz="1050" b="1" dirty="0">
                <a:solidFill>
                  <a:srgbClr val="FF0000"/>
                </a:solidFill>
                <a:latin typeface="Tahoma" pitchFamily="34" charset="0"/>
              </a:rPr>
              <a:t>20   11  29     9   21   13    11</a:t>
            </a:r>
          </a:p>
        </p:txBody>
      </p:sp>
      <p:sp>
        <p:nvSpPr>
          <p:cNvPr id="113" name="Rectangle 30">
            <a:extLst>
              <a:ext uri="{FF2B5EF4-FFF2-40B4-BE49-F238E27FC236}">
                <a16:creationId xmlns:a16="http://schemas.microsoft.com/office/drawing/2014/main" id="{7DCBFDE5-EB88-762B-DB14-ACDC54EB3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2006" y="4155208"/>
            <a:ext cx="2047835" cy="1804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7865" tIns="33338" rIns="67865" bIns="33338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GB" altLang="en-GB" sz="1050" b="1" dirty="0">
                <a:solidFill>
                  <a:srgbClr val="66CCFF"/>
                </a:solidFill>
                <a:latin typeface="Tahoma" pitchFamily="34" charset="0"/>
              </a:rPr>
              <a:t>11  15   30   12   22   11    20</a:t>
            </a:r>
          </a:p>
        </p:txBody>
      </p:sp>
      <p:sp>
        <p:nvSpPr>
          <p:cNvPr id="114" name="Rectangle 30">
            <a:extLst>
              <a:ext uri="{FF2B5EF4-FFF2-40B4-BE49-F238E27FC236}">
                <a16:creationId xmlns:a16="http://schemas.microsoft.com/office/drawing/2014/main" id="{2C080307-665C-786B-B382-D26162063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8" y="4410895"/>
            <a:ext cx="2047835" cy="1804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7865" tIns="33338" rIns="67865" bIns="33338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GB" altLang="en-GB" sz="1050" b="1" dirty="0">
                <a:solidFill>
                  <a:srgbClr val="66CCFF"/>
                </a:solidFill>
                <a:latin typeface="Tahoma" pitchFamily="34" charset="0"/>
              </a:rPr>
              <a:t>11  15   30   12   22   11    20</a:t>
            </a:r>
          </a:p>
        </p:txBody>
      </p:sp>
      <p:sp>
        <p:nvSpPr>
          <p:cNvPr id="115" name="Rectangle 30">
            <a:extLst>
              <a:ext uri="{FF2B5EF4-FFF2-40B4-BE49-F238E27FC236}">
                <a16:creationId xmlns:a16="http://schemas.microsoft.com/office/drawing/2014/main" id="{6127AC61-FCAE-5BB8-13BB-E1BB83020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0403" y="4688830"/>
            <a:ext cx="2047835" cy="1804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7865" tIns="33338" rIns="67865" bIns="33338">
            <a:spAutoFit/>
          </a:bodyPr>
          <a:lstStyle/>
          <a:p>
            <a:pPr eaLnBrk="0" hangingPunct="0">
              <a:lnSpc>
                <a:spcPct val="70000"/>
              </a:lnSpc>
            </a:pPr>
            <a:r>
              <a:rPr lang="en-GB" altLang="en-GB" sz="1050" b="1" dirty="0">
                <a:solidFill>
                  <a:srgbClr val="66CCFF"/>
                </a:solidFill>
                <a:latin typeface="Tahoma" pitchFamily="34" charset="0"/>
              </a:rPr>
              <a:t>11  15   30   12   22   11    20</a:t>
            </a:r>
          </a:p>
        </p:txBody>
      </p:sp>
    </p:spTree>
    <p:extLst>
      <p:ext uri="{BB962C8B-B14F-4D97-AF65-F5344CB8AC3E}">
        <p14:creationId xmlns:p14="http://schemas.microsoft.com/office/powerpoint/2010/main" val="258837672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CFCDEC-BCDE-9C88-0010-069B0C2F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0640" y="-195795"/>
            <a:ext cx="10972800" cy="1143000"/>
          </a:xfrm>
        </p:spPr>
        <p:txBody>
          <a:bodyPr/>
          <a:lstStyle/>
          <a:p>
            <a:r>
              <a:rPr lang="en-US" dirty="0"/>
              <a:t>Visualizing sequences data: Trees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58B5E-03B8-5E76-6B54-19F831A4A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2"/>
          <a:stretch/>
        </p:blipFill>
        <p:spPr>
          <a:xfrm>
            <a:off x="0" y="850404"/>
            <a:ext cx="8202819" cy="5157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CFB6DA-036B-1764-F439-4F1CC9934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41" b="13958"/>
          <a:stretch/>
        </p:blipFill>
        <p:spPr>
          <a:xfrm>
            <a:off x="7817595" y="2839200"/>
            <a:ext cx="2029717" cy="3235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8D5536-5D03-D221-DF7E-DB4EAFA5DA65}"/>
              </a:ext>
            </a:extLst>
          </p:cNvPr>
          <p:cNvSpPr txBox="1"/>
          <p:nvPr/>
        </p:nvSpPr>
        <p:spPr>
          <a:xfrm>
            <a:off x="2344688" y="5765194"/>
            <a:ext cx="579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tree based on genetic data – rRNA sequence tree</a:t>
            </a:r>
            <a:endParaRPr lang="nl-NL" dirty="0"/>
          </a:p>
        </p:txBody>
      </p:sp>
      <p:pic>
        <p:nvPicPr>
          <p:cNvPr id="2050" name="Picture 2" descr="Tree of life' took root 150 years ago | Nature">
            <a:extLst>
              <a:ext uri="{FF2B5EF4-FFF2-40B4-BE49-F238E27FC236}">
                <a16:creationId xmlns:a16="http://schemas.microsoft.com/office/drawing/2014/main" id="{7EAE4185-727E-0F06-A8E2-80EA85BB6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0"/>
            <a:ext cx="1835917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068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7BC935-D94F-B5C6-8E24-770EA78E8E8F}"/>
              </a:ext>
            </a:extLst>
          </p:cNvPr>
          <p:cNvSpPr txBox="1"/>
          <p:nvPr/>
        </p:nvSpPr>
        <p:spPr>
          <a:xfrm>
            <a:off x="6028239" y="792582"/>
            <a:ext cx="566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Some basics of bacterial genetics</a:t>
            </a:r>
            <a:endParaRPr lang="nl-NL"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4B78A-31C4-D08A-87AE-08D2EF1A4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575" y="116632"/>
            <a:ext cx="6981425" cy="27312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92B7F2-AFB3-AAEF-BD9C-A0D47CD5B471}"/>
              </a:ext>
            </a:extLst>
          </p:cNvPr>
          <p:cNvSpPr txBox="1"/>
          <p:nvPr/>
        </p:nvSpPr>
        <p:spPr>
          <a:xfrm>
            <a:off x="119336" y="404664"/>
            <a:ext cx="610410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microbes</a:t>
            </a:r>
            <a:r>
              <a:rPr lang="nl-NL" dirty="0"/>
              <a:t> </a:t>
            </a:r>
            <a:r>
              <a:rPr lang="nl-NL" dirty="0" err="1"/>
              <a:t>replicate</a:t>
            </a:r>
            <a:r>
              <a:rPr lang="nl-NL" dirty="0"/>
              <a:t>, </a:t>
            </a:r>
            <a:r>
              <a:rPr lang="nl-NL" dirty="0" err="1"/>
              <a:t>they</a:t>
            </a:r>
            <a:r>
              <a:rPr lang="nl-NL" dirty="0"/>
              <a:t> make</a:t>
            </a:r>
          </a:p>
          <a:p>
            <a:r>
              <a:rPr lang="nl-NL" dirty="0"/>
              <a:t>mistakes in </a:t>
            </a:r>
            <a:r>
              <a:rPr lang="nl-NL" dirty="0" err="1"/>
              <a:t>copying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DNA of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genome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The </a:t>
            </a:r>
            <a:r>
              <a:rPr lang="nl-NL" dirty="0" err="1"/>
              <a:t>rate</a:t>
            </a:r>
            <a:r>
              <a:rPr lang="nl-NL" dirty="0"/>
              <a:t> of these changes is </a:t>
            </a:r>
            <a:r>
              <a:rPr lang="nl-NL" dirty="0" err="1"/>
              <a:t>called</a:t>
            </a:r>
            <a:r>
              <a:rPr lang="nl-NL" dirty="0"/>
              <a:t> </a:t>
            </a:r>
            <a:r>
              <a:rPr lang="nl-NL" dirty="0" err="1"/>
              <a:t>the</a:t>
            </a:r>
            <a:endParaRPr lang="nl-NL" dirty="0"/>
          </a:p>
          <a:p>
            <a:r>
              <a:rPr lang="nl-NL" dirty="0"/>
              <a:t>“</a:t>
            </a:r>
            <a:r>
              <a:rPr lang="nl-NL" dirty="0" err="1"/>
              <a:t>molecular</a:t>
            </a:r>
            <a:r>
              <a:rPr lang="nl-NL" dirty="0"/>
              <a:t> </a:t>
            </a:r>
            <a:r>
              <a:rPr lang="nl-NL" dirty="0" err="1"/>
              <a:t>clock</a:t>
            </a:r>
            <a:r>
              <a:rPr lang="nl-NL" dirty="0"/>
              <a:t>”. </a:t>
            </a:r>
          </a:p>
          <a:p>
            <a:endParaRPr lang="nl-NL" dirty="0"/>
          </a:p>
          <a:p>
            <a:r>
              <a:rPr lang="nl-NL" dirty="0"/>
              <a:t>Using </a:t>
            </a:r>
            <a:r>
              <a:rPr lang="nl-NL" dirty="0" err="1"/>
              <a:t>sequencing</a:t>
            </a:r>
            <a:r>
              <a:rPr lang="nl-NL" dirty="0"/>
              <a:t> we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count</a:t>
            </a:r>
            <a:r>
              <a:rPr lang="nl-NL" dirty="0"/>
              <a:t>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many</a:t>
            </a:r>
            <a:endParaRPr lang="nl-NL" dirty="0"/>
          </a:p>
          <a:p>
            <a:r>
              <a:rPr lang="nl-NL" dirty="0"/>
              <a:t>changes or </a:t>
            </a:r>
            <a:r>
              <a:rPr lang="nl-NL" dirty="0" err="1"/>
              <a:t>mutations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are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isolates</a:t>
            </a:r>
            <a:endParaRPr lang="nl-NL" dirty="0"/>
          </a:p>
          <a:p>
            <a:endParaRPr lang="nl-NL" dirty="0"/>
          </a:p>
          <a:p>
            <a:r>
              <a:rPr lang="nl-NL" dirty="0"/>
              <a:t>The </a:t>
            </a:r>
            <a:r>
              <a:rPr lang="nl-NL" dirty="0" err="1"/>
              <a:t>fewer</a:t>
            </a:r>
            <a:r>
              <a:rPr lang="nl-NL" dirty="0"/>
              <a:t> </a:t>
            </a:r>
            <a:r>
              <a:rPr lang="nl-NL" dirty="0" err="1"/>
              <a:t>mutations</a:t>
            </a:r>
            <a:r>
              <a:rPr lang="nl-NL" dirty="0"/>
              <a:t> </a:t>
            </a:r>
            <a:r>
              <a:rPr lang="nl-NL" dirty="0" err="1"/>
              <a:t>identified</a:t>
            </a:r>
            <a:endParaRPr lang="nl-NL" dirty="0"/>
          </a:p>
          <a:p>
            <a:r>
              <a:rPr lang="nl-NL" dirty="0" err="1"/>
              <a:t>between</a:t>
            </a:r>
            <a:r>
              <a:rPr lang="nl-NL" dirty="0"/>
              <a:t> pairs of </a:t>
            </a:r>
            <a:r>
              <a:rPr lang="nl-NL" dirty="0" err="1"/>
              <a:t>isolates</a:t>
            </a:r>
            <a:r>
              <a:rPr lang="nl-NL" dirty="0"/>
              <a:t>,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less</a:t>
            </a:r>
            <a:r>
              <a:rPr lang="nl-NL" dirty="0"/>
              <a:t> time </a:t>
            </a:r>
            <a:r>
              <a:rPr lang="nl-NL" dirty="0" err="1"/>
              <a:t>since</a:t>
            </a:r>
            <a:endParaRPr lang="nl-NL" dirty="0"/>
          </a:p>
          <a:p>
            <a:r>
              <a:rPr lang="nl-NL" dirty="0" err="1"/>
              <a:t>divergence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a common </a:t>
            </a:r>
            <a:r>
              <a:rPr lang="nl-NL" dirty="0" err="1"/>
              <a:t>ancestor</a:t>
            </a:r>
            <a:r>
              <a:rPr lang="nl-NL" dirty="0"/>
              <a:t>. </a:t>
            </a:r>
          </a:p>
          <a:p>
            <a:endParaRPr lang="nl-NL" dirty="0"/>
          </a:p>
          <a:p>
            <a:r>
              <a:rPr lang="nl-NL" dirty="0" err="1"/>
              <a:t>Less</a:t>
            </a:r>
            <a:r>
              <a:rPr lang="nl-NL" dirty="0"/>
              <a:t> </a:t>
            </a:r>
            <a:r>
              <a:rPr lang="nl-NL" dirty="0" err="1"/>
              <a:t>SNPs</a:t>
            </a:r>
            <a:r>
              <a:rPr lang="nl-NL" dirty="0"/>
              <a:t> = </a:t>
            </a:r>
            <a:r>
              <a:rPr lang="nl-NL" dirty="0" err="1"/>
              <a:t>higher</a:t>
            </a:r>
            <a:r>
              <a:rPr lang="nl-NL" dirty="0"/>
              <a:t> chance </a:t>
            </a:r>
            <a:r>
              <a:rPr lang="nl-NL" dirty="0" err="1"/>
              <a:t>you</a:t>
            </a:r>
            <a:r>
              <a:rPr lang="nl-NL" dirty="0"/>
              <a:t> are </a:t>
            </a:r>
            <a:r>
              <a:rPr lang="nl-NL" dirty="0" err="1"/>
              <a:t>seeing</a:t>
            </a:r>
            <a:r>
              <a:rPr lang="nl-NL" dirty="0"/>
              <a:t> a transmission event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</a:t>
            </a:r>
            <a:r>
              <a:rPr lang="nl-NL" dirty="0" err="1"/>
              <a:t>strain</a:t>
            </a:r>
            <a:endParaRPr lang="nl-N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7423EA-F190-7C30-EDF1-39F2AB53FCFB}"/>
              </a:ext>
            </a:extLst>
          </p:cNvPr>
          <p:cNvGrpSpPr/>
          <p:nvPr/>
        </p:nvGrpSpPr>
        <p:grpSpPr>
          <a:xfrm>
            <a:off x="6223442" y="2348880"/>
            <a:ext cx="4985126" cy="871939"/>
            <a:chOff x="6223442" y="2348880"/>
            <a:chExt cx="4985126" cy="87193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99CCDB8-894D-FA5D-7667-9B5FDCEB0E5E}"/>
                </a:ext>
              </a:extLst>
            </p:cNvPr>
            <p:cNvSpPr/>
            <p:nvPr/>
          </p:nvSpPr>
          <p:spPr>
            <a:xfrm>
              <a:off x="6223442" y="2348880"/>
              <a:ext cx="4985126" cy="499008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D415F4-9074-FFA0-C601-6F6A3762C503}"/>
                </a:ext>
              </a:extLst>
            </p:cNvPr>
            <p:cNvSpPr txBox="1"/>
            <p:nvPr/>
          </p:nvSpPr>
          <p:spPr>
            <a:xfrm>
              <a:off x="7385961" y="2820709"/>
              <a:ext cx="26600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is what we observe</a:t>
              </a:r>
              <a:endParaRPr lang="nl-NL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B7699E-A974-CD1E-E485-FDF40F92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057" y="3247737"/>
            <a:ext cx="4680520" cy="281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45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50EBF6-932C-B1A9-A6CB-3B6DC837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trees</a:t>
            </a:r>
            <a:endParaRPr lang="nl-NL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53E924-FA85-8880-73A1-CE176EBD112A}"/>
              </a:ext>
            </a:extLst>
          </p:cNvPr>
          <p:cNvGrpSpPr/>
          <p:nvPr/>
        </p:nvGrpSpPr>
        <p:grpSpPr>
          <a:xfrm>
            <a:off x="124493" y="2389395"/>
            <a:ext cx="2952328" cy="2240568"/>
            <a:chOff x="263352" y="1363484"/>
            <a:chExt cx="2952328" cy="22405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532190-9976-79F5-E0F1-26452E682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352" y="1363484"/>
              <a:ext cx="2952328" cy="224056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842E8F-5A6C-C3BF-A202-9104ED0D642A}"/>
                </a:ext>
              </a:extLst>
            </p:cNvPr>
            <p:cNvSpPr txBox="1"/>
            <p:nvPr/>
          </p:nvSpPr>
          <p:spPr>
            <a:xfrm>
              <a:off x="911424" y="1772816"/>
              <a:ext cx="11556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unrooted</a:t>
              </a:r>
              <a:endParaRPr lang="nl-NL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1A6B4A-D24E-44C7-80B1-F8106B3F48CE}"/>
              </a:ext>
            </a:extLst>
          </p:cNvPr>
          <p:cNvGrpSpPr/>
          <p:nvPr/>
        </p:nvGrpSpPr>
        <p:grpSpPr>
          <a:xfrm>
            <a:off x="3239872" y="2273647"/>
            <a:ext cx="2185101" cy="2495738"/>
            <a:chOff x="646965" y="3369491"/>
            <a:chExt cx="2185101" cy="249573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5D392A-3210-B0C1-6DF6-3F691386B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965" y="3520567"/>
              <a:ext cx="2185101" cy="23446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82B93E-5D42-33AA-9AED-049185707961}"/>
                </a:ext>
              </a:extLst>
            </p:cNvPr>
            <p:cNvSpPr txBox="1"/>
            <p:nvPr/>
          </p:nvSpPr>
          <p:spPr>
            <a:xfrm>
              <a:off x="1559057" y="3369491"/>
              <a:ext cx="6261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root</a:t>
              </a:r>
              <a:endParaRPr lang="nl-NL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8959A31-94BF-B981-3BDA-90A955A96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313" y="1323429"/>
            <a:ext cx="4752528" cy="35539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305046-A7B5-A690-353D-A6415934333C}"/>
              </a:ext>
            </a:extLst>
          </p:cNvPr>
          <p:cNvSpPr txBox="1"/>
          <p:nvPr/>
        </p:nvSpPr>
        <p:spPr>
          <a:xfrm>
            <a:off x="8157594" y="775754"/>
            <a:ext cx="2689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spanning tree</a:t>
            </a:r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86A9A3-FC97-F288-ADB7-E9B29D0B7162}"/>
              </a:ext>
            </a:extLst>
          </p:cNvPr>
          <p:cNvSpPr txBox="1"/>
          <p:nvPr/>
        </p:nvSpPr>
        <p:spPr>
          <a:xfrm>
            <a:off x="1655194" y="1770943"/>
            <a:ext cx="2006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Phylogenetic tree</a:t>
            </a: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69719B-8266-CDBA-0511-6C4A0AA6BE66}"/>
              </a:ext>
            </a:extLst>
          </p:cNvPr>
          <p:cNvSpPr txBox="1"/>
          <p:nvPr/>
        </p:nvSpPr>
        <p:spPr>
          <a:xfrm>
            <a:off x="6767029" y="4725575"/>
            <a:ext cx="4942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Useful for outbreaks</a:t>
            </a:r>
          </a:p>
          <a:p>
            <a:r>
              <a:rPr lang="en-US" dirty="0"/>
              <a:t>Displays shortest </a:t>
            </a:r>
            <a:r>
              <a:rPr lang="en-US" dirty="0" err="1"/>
              <a:t>connnections</a:t>
            </a:r>
            <a:r>
              <a:rPr lang="en-US" dirty="0"/>
              <a:t> between isolates</a:t>
            </a:r>
            <a:r>
              <a:rPr lang="nl-NL" dirty="0"/>
              <a:t> (= </a:t>
            </a:r>
            <a:r>
              <a:rPr lang="nl-NL" dirty="0" err="1"/>
              <a:t>lowest</a:t>
            </a:r>
            <a:r>
              <a:rPr lang="nl-NL" dirty="0"/>
              <a:t> </a:t>
            </a:r>
            <a:r>
              <a:rPr lang="nl-NL" dirty="0" err="1">
                <a:solidFill>
                  <a:srgbClr val="FF0000"/>
                </a:solidFill>
              </a:rPr>
              <a:t>number</a:t>
            </a:r>
            <a:r>
              <a:rPr lang="nl-NL" dirty="0">
                <a:solidFill>
                  <a:srgbClr val="FF0000"/>
                </a:solidFill>
              </a:rPr>
              <a:t> of </a:t>
            </a:r>
            <a:r>
              <a:rPr lang="nl-NL" dirty="0" err="1">
                <a:solidFill>
                  <a:srgbClr val="FF0000"/>
                </a:solidFill>
              </a:rPr>
              <a:t>SNPs</a:t>
            </a:r>
            <a:r>
              <a:rPr lang="nl-NL" dirty="0"/>
              <a:t>)</a:t>
            </a:r>
          </a:p>
          <a:p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nodes</a:t>
            </a:r>
            <a:r>
              <a:rPr lang="nl-NL" dirty="0"/>
              <a:t> are </a:t>
            </a:r>
            <a:r>
              <a:rPr lang="nl-NL" dirty="0" err="1"/>
              <a:t>isolates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4B0377-204A-B60B-1415-8094B3B17C57}"/>
              </a:ext>
            </a:extLst>
          </p:cNvPr>
          <p:cNvSpPr txBox="1"/>
          <p:nvPr/>
        </p:nvSpPr>
        <p:spPr>
          <a:xfrm>
            <a:off x="440439" y="5035725"/>
            <a:ext cx="49274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Useful for phylogenetic inference</a:t>
            </a:r>
          </a:p>
          <a:p>
            <a:r>
              <a:rPr lang="en-US" dirty="0"/>
              <a:t>Displays history of species/isolates in the tree</a:t>
            </a:r>
          </a:p>
          <a:p>
            <a:r>
              <a:rPr lang="en-US" dirty="0"/>
              <a:t>Internal nodes are inferred and not observed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B95E0-FFC0-D1CC-1044-80AA33B1279B}"/>
              </a:ext>
            </a:extLst>
          </p:cNvPr>
          <p:cNvSpPr txBox="1"/>
          <p:nvPr/>
        </p:nvSpPr>
        <p:spPr>
          <a:xfrm>
            <a:off x="4075824" y="4124841"/>
            <a:ext cx="886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rooted</a:t>
            </a:r>
            <a:endParaRPr lang="nl-NL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FF1C851-9F90-F417-3AD2-2748EAB6B332}"/>
              </a:ext>
            </a:extLst>
          </p:cNvPr>
          <p:cNvSpPr/>
          <p:nvPr/>
        </p:nvSpPr>
        <p:spPr>
          <a:xfrm>
            <a:off x="7698342" y="3371188"/>
            <a:ext cx="312224" cy="2769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4429B67-878C-71BA-5765-AFB639AAE84C}"/>
              </a:ext>
            </a:extLst>
          </p:cNvPr>
          <p:cNvSpPr/>
          <p:nvPr/>
        </p:nvSpPr>
        <p:spPr>
          <a:xfrm>
            <a:off x="8157594" y="2979265"/>
            <a:ext cx="312224" cy="2769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0F212A-D000-BE5F-3206-2B5CC8ABFA8D}"/>
              </a:ext>
            </a:extLst>
          </p:cNvPr>
          <p:cNvSpPr/>
          <p:nvPr/>
        </p:nvSpPr>
        <p:spPr>
          <a:xfrm>
            <a:off x="9082013" y="2753176"/>
            <a:ext cx="312224" cy="2769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61676C-DD5D-A817-E295-0D7C098A50E1}"/>
              </a:ext>
            </a:extLst>
          </p:cNvPr>
          <p:cNvSpPr/>
          <p:nvPr/>
        </p:nvSpPr>
        <p:spPr>
          <a:xfrm>
            <a:off x="8157594" y="2430781"/>
            <a:ext cx="312224" cy="2769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8FC363E-0461-DA17-1E2D-27184E98308C}"/>
              </a:ext>
            </a:extLst>
          </p:cNvPr>
          <p:cNvSpPr/>
          <p:nvPr/>
        </p:nvSpPr>
        <p:spPr>
          <a:xfrm>
            <a:off x="9281310" y="3771400"/>
            <a:ext cx="312224" cy="2769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91CB6BE-C11C-F690-84FC-34ADA2D679A6}"/>
              </a:ext>
            </a:extLst>
          </p:cNvPr>
          <p:cNvSpPr/>
          <p:nvPr/>
        </p:nvSpPr>
        <p:spPr>
          <a:xfrm>
            <a:off x="9705993" y="2436126"/>
            <a:ext cx="312224" cy="2769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01A48BB-6A02-F2AD-7EA4-E1793C22A03B}"/>
              </a:ext>
            </a:extLst>
          </p:cNvPr>
          <p:cNvSpPr/>
          <p:nvPr/>
        </p:nvSpPr>
        <p:spPr>
          <a:xfrm>
            <a:off x="10200456" y="1346203"/>
            <a:ext cx="312224" cy="2769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3B5DC81-D57C-550F-E0E6-20D4F880E111}"/>
              </a:ext>
            </a:extLst>
          </p:cNvPr>
          <p:cNvSpPr/>
          <p:nvPr/>
        </p:nvSpPr>
        <p:spPr>
          <a:xfrm>
            <a:off x="10579204" y="1538489"/>
            <a:ext cx="312224" cy="2769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1D3B40-F46C-8448-D287-6BB3325050A1}"/>
              </a:ext>
            </a:extLst>
          </p:cNvPr>
          <p:cNvSpPr/>
          <p:nvPr/>
        </p:nvSpPr>
        <p:spPr>
          <a:xfrm>
            <a:off x="10962155" y="1808425"/>
            <a:ext cx="312224" cy="2769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C2A9FC0-ACA0-9F9B-A5CB-2096F877D5B6}"/>
              </a:ext>
            </a:extLst>
          </p:cNvPr>
          <p:cNvSpPr/>
          <p:nvPr/>
        </p:nvSpPr>
        <p:spPr>
          <a:xfrm>
            <a:off x="8544272" y="5372695"/>
            <a:ext cx="2168764" cy="3711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A59AFC2-6AEF-EC25-4904-491FB0600FEB}"/>
              </a:ext>
            </a:extLst>
          </p:cNvPr>
          <p:cNvSpPr/>
          <p:nvPr/>
        </p:nvSpPr>
        <p:spPr>
          <a:xfrm>
            <a:off x="352731" y="5639109"/>
            <a:ext cx="1724790" cy="42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E4E1BD7-03C1-868F-18FF-95D81BC02A9B}"/>
              </a:ext>
            </a:extLst>
          </p:cNvPr>
          <p:cNvSpPr/>
          <p:nvPr/>
        </p:nvSpPr>
        <p:spPr>
          <a:xfrm>
            <a:off x="788235" y="3429000"/>
            <a:ext cx="426891" cy="3459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48070A7-1B5D-6558-4A59-76EB9037F494}"/>
              </a:ext>
            </a:extLst>
          </p:cNvPr>
          <p:cNvSpPr/>
          <p:nvPr/>
        </p:nvSpPr>
        <p:spPr>
          <a:xfrm>
            <a:off x="656315" y="3769645"/>
            <a:ext cx="426891" cy="3459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58A6793-D341-591F-8BA3-1DF8FB990BA4}"/>
              </a:ext>
            </a:extLst>
          </p:cNvPr>
          <p:cNvSpPr/>
          <p:nvPr/>
        </p:nvSpPr>
        <p:spPr>
          <a:xfrm>
            <a:off x="1792275" y="3292195"/>
            <a:ext cx="426891" cy="3459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2004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F809BF-F23C-1B58-53B1-0800AC66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951" y="830738"/>
            <a:ext cx="4511824" cy="1143000"/>
          </a:xfrm>
        </p:spPr>
        <p:txBody>
          <a:bodyPr/>
          <a:lstStyle/>
          <a:p>
            <a:r>
              <a:rPr lang="en-US" dirty="0"/>
              <a:t>Example of pathogen tracking using WGS</a:t>
            </a:r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9B7645-9EA1-2C50-89FC-64B381D9B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8" y="2968488"/>
            <a:ext cx="3043074" cy="3053658"/>
          </a:xfrm>
          <a:prstGeom prst="rect">
            <a:avLst/>
          </a:prstGeom>
        </p:spPr>
      </p:pic>
      <p:grpSp>
        <p:nvGrpSpPr>
          <p:cNvPr id="8" name="Group 15">
            <a:extLst>
              <a:ext uri="{FF2B5EF4-FFF2-40B4-BE49-F238E27FC236}">
                <a16:creationId xmlns:a16="http://schemas.microsoft.com/office/drawing/2014/main" id="{13D3CF00-FB24-479F-16EE-1B0790BDCE90}"/>
              </a:ext>
            </a:extLst>
          </p:cNvPr>
          <p:cNvGrpSpPr/>
          <p:nvPr/>
        </p:nvGrpSpPr>
        <p:grpSpPr>
          <a:xfrm>
            <a:off x="4511824" y="34773"/>
            <a:ext cx="3603702" cy="6484169"/>
            <a:chOff x="2915816" y="-27384"/>
            <a:chExt cx="3816424" cy="6768752"/>
          </a:xfrm>
        </p:grpSpPr>
        <p:pic>
          <p:nvPicPr>
            <p:cNvPr id="9" name="Picture 2" descr="L:\mnt\data\azomer\campy_venerealis\rijnstate\tree_updated_names\P_2016_03_03_130625905804\itol.png">
              <a:extLst>
                <a:ext uri="{FF2B5EF4-FFF2-40B4-BE49-F238E27FC236}">
                  <a16:creationId xmlns:a16="http://schemas.microsoft.com/office/drawing/2014/main" id="{F685B7FA-8151-4FE8-5489-46FDC6169C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98" t="34294" r="22761" b="11053"/>
            <a:stretch/>
          </p:blipFill>
          <p:spPr bwMode="auto">
            <a:xfrm>
              <a:off x="2915816" y="-27384"/>
              <a:ext cx="3816424" cy="6768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58DC51-5B58-F21E-9B95-941FC37E02C7}"/>
                </a:ext>
              </a:extLst>
            </p:cNvPr>
            <p:cNvSpPr txBox="1"/>
            <p:nvPr/>
          </p:nvSpPr>
          <p:spPr>
            <a:xfrm>
              <a:off x="3373216" y="87922"/>
              <a:ext cx="818189" cy="353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/>
                <a:t>Cff</a:t>
              </a:r>
              <a:r>
                <a:rPr lang="en-US" sz="1600" b="1" dirty="0"/>
                <a:t> ST5</a:t>
              </a:r>
              <a:endParaRPr lang="nl-NL" sz="16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552478-0768-837C-D7FF-4C41DC61B39F}"/>
                </a:ext>
              </a:extLst>
            </p:cNvPr>
            <p:cNvSpPr txBox="1"/>
            <p:nvPr/>
          </p:nvSpPr>
          <p:spPr>
            <a:xfrm>
              <a:off x="3373216" y="811614"/>
              <a:ext cx="818189" cy="353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/>
                <a:t>Cff</a:t>
              </a:r>
              <a:r>
                <a:rPr lang="en-US" sz="1600" b="1" dirty="0"/>
                <a:t> ST3</a:t>
              </a:r>
              <a:endParaRPr lang="nl-NL" sz="16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33A3B0-7B6E-83CF-3C1A-91876E4928AD}"/>
                </a:ext>
              </a:extLst>
            </p:cNvPr>
            <p:cNvSpPr txBox="1"/>
            <p:nvPr/>
          </p:nvSpPr>
          <p:spPr>
            <a:xfrm>
              <a:off x="3373216" y="1423702"/>
              <a:ext cx="818189" cy="353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/>
                <a:t>Cff</a:t>
              </a:r>
              <a:r>
                <a:rPr lang="en-US" sz="1600" b="1" dirty="0"/>
                <a:t> ST2</a:t>
              </a:r>
              <a:endParaRPr lang="nl-NL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0C6BD0-8C53-70C9-366E-8EA7F962DE37}"/>
                </a:ext>
              </a:extLst>
            </p:cNvPr>
            <p:cNvSpPr txBox="1"/>
            <p:nvPr/>
          </p:nvSpPr>
          <p:spPr>
            <a:xfrm>
              <a:off x="4517397" y="3126739"/>
              <a:ext cx="818189" cy="353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/>
                <a:t>Cff</a:t>
              </a:r>
              <a:r>
                <a:rPr lang="en-US" sz="1600" b="1" dirty="0"/>
                <a:t> ST6</a:t>
              </a:r>
              <a:endParaRPr lang="nl-NL" sz="1600" b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0F045B-920A-6D31-8A24-EE191F4A73AC}"/>
                </a:ext>
              </a:extLst>
            </p:cNvPr>
            <p:cNvSpPr txBox="1"/>
            <p:nvPr/>
          </p:nvSpPr>
          <p:spPr>
            <a:xfrm>
              <a:off x="4517397" y="5405614"/>
              <a:ext cx="854245" cy="353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/>
                <a:t>Cfv</a:t>
              </a:r>
              <a:r>
                <a:rPr lang="en-US" sz="1600" b="1" dirty="0"/>
                <a:t> ST4</a:t>
              </a:r>
              <a:endParaRPr lang="nl-NL" sz="1600" b="1" dirty="0"/>
            </a:p>
          </p:txBody>
        </p:sp>
      </p:grpSp>
      <p:sp>
        <p:nvSpPr>
          <p:cNvPr id="18" name="TextBox 14">
            <a:extLst>
              <a:ext uri="{FF2B5EF4-FFF2-40B4-BE49-F238E27FC236}">
                <a16:creationId xmlns:a16="http://schemas.microsoft.com/office/drawing/2014/main" id="{79F854B5-83EB-AC34-E30C-F8147FFC21F9}"/>
              </a:ext>
            </a:extLst>
          </p:cNvPr>
          <p:cNvSpPr txBox="1"/>
          <p:nvPr/>
        </p:nvSpPr>
        <p:spPr>
          <a:xfrm>
            <a:off x="4799856" y="6408730"/>
            <a:ext cx="4188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Tree from core genome alignment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FC1FEFB7-AF71-ABE1-6037-8895E3FD905B}"/>
              </a:ext>
            </a:extLst>
          </p:cNvPr>
          <p:cNvSpPr/>
          <p:nvPr/>
        </p:nvSpPr>
        <p:spPr>
          <a:xfrm>
            <a:off x="7436224" y="1062682"/>
            <a:ext cx="436638" cy="148888"/>
          </a:xfrm>
          <a:prstGeom prst="rect">
            <a:avLst/>
          </a:prstGeom>
          <a:solidFill>
            <a:srgbClr val="00B050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C4A3DA-B12C-27CD-8C48-6C248FFC903C}"/>
              </a:ext>
            </a:extLst>
          </p:cNvPr>
          <p:cNvSpPr/>
          <p:nvPr/>
        </p:nvSpPr>
        <p:spPr>
          <a:xfrm>
            <a:off x="7440340" y="877324"/>
            <a:ext cx="436638" cy="74444"/>
          </a:xfrm>
          <a:prstGeom prst="rect">
            <a:avLst/>
          </a:prstGeom>
          <a:solidFill>
            <a:srgbClr val="00B050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F25E51-8C8E-B364-8A5B-8A66057D69F7}"/>
              </a:ext>
            </a:extLst>
          </p:cNvPr>
          <p:cNvSpPr/>
          <p:nvPr/>
        </p:nvSpPr>
        <p:spPr>
          <a:xfrm>
            <a:off x="7444456" y="1672288"/>
            <a:ext cx="436638" cy="74444"/>
          </a:xfrm>
          <a:prstGeom prst="rect">
            <a:avLst/>
          </a:prstGeom>
          <a:solidFill>
            <a:srgbClr val="00B050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8CFEF5-45F7-2BD9-46B1-52242112BCD3}"/>
              </a:ext>
            </a:extLst>
          </p:cNvPr>
          <p:cNvSpPr/>
          <p:nvPr/>
        </p:nvSpPr>
        <p:spPr>
          <a:xfrm>
            <a:off x="7448572" y="2022400"/>
            <a:ext cx="436638" cy="416000"/>
          </a:xfrm>
          <a:prstGeom prst="rect">
            <a:avLst/>
          </a:prstGeom>
          <a:solidFill>
            <a:srgbClr val="00B050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E635E1-646C-F179-AB8F-158D509835F6}"/>
              </a:ext>
            </a:extLst>
          </p:cNvPr>
          <p:cNvSpPr/>
          <p:nvPr/>
        </p:nvSpPr>
        <p:spPr>
          <a:xfrm>
            <a:off x="7439047" y="2574850"/>
            <a:ext cx="519540" cy="920825"/>
          </a:xfrm>
          <a:prstGeom prst="rect">
            <a:avLst/>
          </a:prstGeom>
          <a:solidFill>
            <a:srgbClr val="00B0F0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B2CDE40-E724-FC1B-9FDD-D6AE90A2D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746051"/>
              </p:ext>
            </p:extLst>
          </p:nvPr>
        </p:nvGraphicFramePr>
        <p:xfrm>
          <a:off x="8588610" y="1094184"/>
          <a:ext cx="2709412" cy="3170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6" r:id="rId4" imgW="3746500" imgH="4381500" progId="Prism6.Document">
                  <p:embed/>
                </p:oleObj>
              </mc:Choice>
              <mc:Fallback>
                <p:oleObj name="Prism 6" r:id="rId4" imgW="3746500" imgH="4381500" progId="Prism6.Document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610" y="1094184"/>
                        <a:ext cx="2709412" cy="3170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90EEAD74-8706-AE88-47BB-87EB3CA83DD4}"/>
              </a:ext>
            </a:extLst>
          </p:cNvPr>
          <p:cNvGrpSpPr/>
          <p:nvPr/>
        </p:nvGrpSpPr>
        <p:grpSpPr>
          <a:xfrm>
            <a:off x="8117217" y="5134286"/>
            <a:ext cx="4520342" cy="979906"/>
            <a:chOff x="8188739" y="5088407"/>
            <a:chExt cx="4520342" cy="97990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D814C10-9707-847E-8066-CE84859C1A5D}"/>
                </a:ext>
              </a:extLst>
            </p:cNvPr>
            <p:cNvGrpSpPr/>
            <p:nvPr/>
          </p:nvGrpSpPr>
          <p:grpSpPr>
            <a:xfrm>
              <a:off x="8188739" y="5088407"/>
              <a:ext cx="4520342" cy="979906"/>
              <a:chOff x="1851649" y="3970263"/>
              <a:chExt cx="3318994" cy="979906"/>
            </a:xfrm>
          </p:grpSpPr>
          <p:sp>
            <p:nvSpPr>
              <p:cNvPr id="15" name="TextBox 1">
                <a:extLst>
                  <a:ext uri="{FF2B5EF4-FFF2-40B4-BE49-F238E27FC236}">
                    <a16:creationId xmlns:a16="http://schemas.microsoft.com/office/drawing/2014/main" id="{830593E8-4D82-3FB1-C207-AD02206CB893}"/>
                  </a:ext>
                </a:extLst>
              </p:cNvPr>
              <p:cNvSpPr txBox="1"/>
              <p:nvPr/>
            </p:nvSpPr>
            <p:spPr>
              <a:xfrm>
                <a:off x="2139682" y="4242283"/>
                <a:ext cx="27915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Patient and sheep flock isolates</a:t>
                </a:r>
              </a:p>
              <a:p>
                <a:r>
                  <a:rPr lang="en-US" dirty="0">
                    <a:latin typeface="+mn-lt"/>
                  </a:rPr>
                  <a:t>Ruminant ST6 isolates</a:t>
                </a:r>
                <a:endParaRPr lang="nl-NL" dirty="0">
                  <a:latin typeface="+mn-lt"/>
                </a:endParaRPr>
              </a:p>
            </p:txBody>
          </p:sp>
          <p:sp>
            <p:nvSpPr>
              <p:cNvPr id="16" name="Rectangle 2">
                <a:extLst>
                  <a:ext uri="{FF2B5EF4-FFF2-40B4-BE49-F238E27FC236}">
                    <a16:creationId xmlns:a16="http://schemas.microsoft.com/office/drawing/2014/main" id="{4BFC0682-0C4C-5DBE-F1A7-34088DAB33F1}"/>
                  </a:ext>
                </a:extLst>
              </p:cNvPr>
              <p:cNvSpPr/>
              <p:nvPr/>
            </p:nvSpPr>
            <p:spPr>
              <a:xfrm>
                <a:off x="1851650" y="4403328"/>
                <a:ext cx="288032" cy="14401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3A9FAD-FD97-1FB9-E8C9-E4ADD6B1A26D}"/>
                  </a:ext>
                </a:extLst>
              </p:cNvPr>
              <p:cNvSpPr txBox="1"/>
              <p:nvPr/>
            </p:nvSpPr>
            <p:spPr>
              <a:xfrm>
                <a:off x="2131125" y="3970263"/>
                <a:ext cx="30395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Unrelated patient isolates</a:t>
                </a:r>
                <a:endParaRPr lang="nl-NL" dirty="0">
                  <a:latin typeface="+mn-lt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E436734-7828-4760-CC33-5DBE41D80682}"/>
                  </a:ext>
                </a:extLst>
              </p:cNvPr>
              <p:cNvSpPr/>
              <p:nvPr/>
            </p:nvSpPr>
            <p:spPr>
              <a:xfrm>
                <a:off x="1851649" y="4687978"/>
                <a:ext cx="288032" cy="14401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53564371-D305-7A45-42A7-7F445B551338}"/>
                </a:ext>
              </a:extLst>
            </p:cNvPr>
            <p:cNvSpPr/>
            <p:nvPr/>
          </p:nvSpPr>
          <p:spPr>
            <a:xfrm>
              <a:off x="8188739" y="5235131"/>
              <a:ext cx="392288" cy="14401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EE1879E-F72E-FE2F-9DE1-6F997796BE7C}"/>
              </a:ext>
            </a:extLst>
          </p:cNvPr>
          <p:cNvSpPr txBox="1"/>
          <p:nvPr/>
        </p:nvSpPr>
        <p:spPr>
          <a:xfrm>
            <a:off x="2639616" y="5134286"/>
            <a:ext cx="3043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Unpasteurized cheese from</a:t>
            </a:r>
          </a:p>
          <a:p>
            <a:r>
              <a:rPr lang="en-US" dirty="0"/>
              <a:t>sheep farm indicated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4629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1"/>
          <p:cNvGrpSpPr>
            <a:grpSpLocks/>
          </p:cNvGrpSpPr>
          <p:nvPr/>
        </p:nvGrpSpPr>
        <p:grpSpPr bwMode="auto">
          <a:xfrm>
            <a:off x="3232447" y="160339"/>
            <a:ext cx="8912225" cy="6480175"/>
            <a:chOff x="251520" y="161103"/>
            <a:chExt cx="8911363" cy="6479831"/>
          </a:xfrm>
        </p:grpSpPr>
        <p:pic>
          <p:nvPicPr>
            <p:cNvPr id="27654" name="Picture 2" descr="D:\Dropbox\windows\UU\Projects\Cfv diagnostic sequencing\outbreak raw sheep cheese 2015 zeeland\Manuscripts\NTVG\Minimal spanning tree met SNPs tussen haakjes in nederlands.ph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76672"/>
              <a:ext cx="8805863" cy="616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>
            <a:xfrm rot="20478872">
              <a:off x="5142135" y="161103"/>
              <a:ext cx="4020748" cy="346850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32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0" name="Oval 9"/>
            <p:cNvSpPr/>
            <p:nvPr/>
          </p:nvSpPr>
          <p:spPr>
            <a:xfrm rot="21352448">
              <a:off x="2070102" y="3244578"/>
              <a:ext cx="1683855" cy="557182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6" name="Oval 5"/>
            <p:cNvSpPr/>
            <p:nvPr/>
          </p:nvSpPr>
          <p:spPr>
            <a:xfrm rot="975908">
              <a:off x="3811939" y="3815334"/>
              <a:ext cx="3679469" cy="281448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32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/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4254801" y="2410492"/>
              <a:ext cx="328596" cy="988917"/>
            </a:xfrm>
            <a:prstGeom prst="ellipse">
              <a:avLst/>
            </a:prstGeom>
            <a:solidFill>
              <a:srgbClr val="FFFF00">
                <a:alpha val="32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</p:grp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8633121" y="704851"/>
            <a:ext cx="1944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9pPr>
          </a:lstStyle>
          <a:p>
            <a:r>
              <a:rPr lang="en-US" altLang="en-US">
                <a:latin typeface="Calibri" pitchFamily="34" charset="0"/>
              </a:rPr>
              <a:t>2015 Zeeland</a:t>
            </a:r>
          </a:p>
          <a:p>
            <a:r>
              <a:rPr lang="en-US" altLang="en-US">
                <a:latin typeface="Calibri" pitchFamily="34" charset="0"/>
              </a:rPr>
              <a:t>outbreak</a:t>
            </a:r>
            <a:endParaRPr lang="nl-NL" altLang="en-US">
              <a:latin typeface="Calibri" pitchFamily="34" charset="0"/>
            </a:endParaRPr>
          </a:p>
        </p:txBody>
      </p:sp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7121573" y="4305152"/>
            <a:ext cx="29394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9pPr>
          </a:lstStyle>
          <a:p>
            <a:r>
              <a:rPr lang="en-US" altLang="en-US" dirty="0">
                <a:latin typeface="Calibri" pitchFamily="34" charset="0"/>
              </a:rPr>
              <a:t>Carriage study in cattle</a:t>
            </a:r>
          </a:p>
        </p:txBody>
      </p:sp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4951709" y="2381251"/>
            <a:ext cx="20113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ews Gothic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i="1">
                <a:latin typeface="Calibri" pitchFamily="34" charset="0"/>
              </a:rPr>
              <a:t>C. fetus</a:t>
            </a:r>
            <a:r>
              <a:rPr lang="en-US" altLang="en-US">
                <a:latin typeface="Calibri" pitchFamily="34" charset="0"/>
              </a:rPr>
              <a:t> reference</a:t>
            </a:r>
          </a:p>
          <a:p>
            <a:pPr algn="ctr"/>
            <a:r>
              <a:rPr lang="en-US" altLang="en-US">
                <a:latin typeface="Calibri" pitchFamily="34" charset="0"/>
              </a:rPr>
              <a:t>strain 82-40</a:t>
            </a:r>
            <a:endParaRPr lang="nl-NL" altLang="en-US">
              <a:latin typeface="Calibri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919091" y="4252119"/>
            <a:ext cx="36004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News Gothic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altLang="nl-NL" sz="3400" dirty="0">
                <a:latin typeface="+mn-lt"/>
              </a:rPr>
              <a:t>Minimum Spanning Tree </a:t>
            </a:r>
          </a:p>
          <a:p>
            <a:pPr>
              <a:defRPr/>
            </a:pPr>
            <a:r>
              <a:rPr lang="en-US" altLang="nl-NL" sz="2600" dirty="0">
                <a:latin typeface="+mn-lt"/>
              </a:rPr>
              <a:t>ST6</a:t>
            </a:r>
          </a:p>
          <a:p>
            <a:pPr>
              <a:defRPr/>
            </a:pPr>
            <a:r>
              <a:rPr lang="en-US" altLang="nl-NL" sz="2600" dirty="0">
                <a:latin typeface="+mn-lt"/>
              </a:rPr>
              <a:t>core genome SNPs</a:t>
            </a:r>
            <a:endParaRPr lang="nl-NL" altLang="nl-NL" sz="2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58955-6E72-3AE2-BE79-5FEAD393F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38" y="217486"/>
            <a:ext cx="4622041" cy="21637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32702-AF75-A09E-5C9B-BA337D8D0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Genome Sequencing (WGS)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Amplicon Sequencing (16S, 18S, ITS,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etc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Shotgun Metagenome sequencing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E69856-1F12-0FB9-5D4F-9C79F508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8402"/>
            <a:ext cx="10972800" cy="1143000"/>
          </a:xfrm>
        </p:spPr>
        <p:txBody>
          <a:bodyPr/>
          <a:lstStyle/>
          <a:p>
            <a:r>
              <a:rPr lang="en-US" dirty="0"/>
              <a:t>Tracking pathogens using sequencing</a:t>
            </a:r>
            <a:endParaRPr lang="nl-NL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560CCF-9F25-B92E-9E92-1FA79A19F530}"/>
              </a:ext>
            </a:extLst>
          </p:cNvPr>
          <p:cNvGrpSpPr/>
          <p:nvPr/>
        </p:nvGrpSpPr>
        <p:grpSpPr>
          <a:xfrm>
            <a:off x="5428088" y="1417638"/>
            <a:ext cx="2098751" cy="715218"/>
            <a:chOff x="5428088" y="1417638"/>
            <a:chExt cx="2098751" cy="715218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0AB0C170-4B57-FC7D-31CD-F96E83B9D37D}"/>
                </a:ext>
              </a:extLst>
            </p:cNvPr>
            <p:cNvSpPr/>
            <p:nvPr/>
          </p:nvSpPr>
          <p:spPr>
            <a:xfrm>
              <a:off x="5428088" y="1417638"/>
              <a:ext cx="576064" cy="71521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CEB68A-78F8-619D-8166-2A0DC3497206}"/>
                </a:ext>
              </a:extLst>
            </p:cNvPr>
            <p:cNvSpPr txBox="1"/>
            <p:nvPr/>
          </p:nvSpPr>
          <p:spPr>
            <a:xfrm>
              <a:off x="5951984" y="1575192"/>
              <a:ext cx="15748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From isolates</a:t>
              </a:r>
              <a:endParaRPr lang="nl-NL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092595-0EE6-B46B-8282-C8958AAA98D3}"/>
              </a:ext>
            </a:extLst>
          </p:cNvPr>
          <p:cNvGrpSpPr/>
          <p:nvPr/>
        </p:nvGrpSpPr>
        <p:grpSpPr>
          <a:xfrm>
            <a:off x="7896200" y="1941207"/>
            <a:ext cx="4295800" cy="4081721"/>
            <a:chOff x="7896200" y="1941207"/>
            <a:chExt cx="4295800" cy="4081721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0B44C35A-4EC6-B62D-A3B8-A8C3C5A92A8B}"/>
                </a:ext>
              </a:extLst>
            </p:cNvPr>
            <p:cNvSpPr/>
            <p:nvPr/>
          </p:nvSpPr>
          <p:spPr>
            <a:xfrm>
              <a:off x="7896200" y="3189949"/>
              <a:ext cx="576064" cy="186734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74BA87-81C8-C7E2-CB8D-3215006E45FD}"/>
                </a:ext>
              </a:extLst>
            </p:cNvPr>
            <p:cNvSpPr txBox="1"/>
            <p:nvPr/>
          </p:nvSpPr>
          <p:spPr>
            <a:xfrm>
              <a:off x="8616280" y="3923567"/>
              <a:ext cx="24582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Directly from samples</a:t>
              </a:r>
              <a:endParaRPr lang="nl-NL" dirty="0"/>
            </a:p>
          </p:txBody>
        </p:sp>
        <p:pic>
          <p:nvPicPr>
            <p:cNvPr id="8" name="Picture 4" descr="Launch of the 16S Amplicon Pipeline on the CosmosID-HUB! - CosmosID">
              <a:extLst>
                <a:ext uri="{FF2B5EF4-FFF2-40B4-BE49-F238E27FC236}">
                  <a16:creationId xmlns:a16="http://schemas.microsoft.com/office/drawing/2014/main" id="{D35ABB77-1088-E84D-7913-3685CAA73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 r="9158"/>
            <a:stretch/>
          </p:blipFill>
          <p:spPr bwMode="auto">
            <a:xfrm>
              <a:off x="8375576" y="1941207"/>
              <a:ext cx="3816424" cy="1970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0E7CC6-918F-DAFA-8C58-8C8DC68FB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4379" y="4381572"/>
              <a:ext cx="3286805" cy="1641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242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32702-AF75-A09E-5C9B-BA337D8D0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0972800" cy="4525963"/>
          </a:xfrm>
        </p:spPr>
        <p:txBody>
          <a:bodyPr/>
          <a:lstStyle/>
          <a:p>
            <a:r>
              <a:rPr lang="en-US" sz="2400" dirty="0"/>
              <a:t>Tracking isolates, bacteria, functions using sequencing</a:t>
            </a:r>
          </a:p>
          <a:p>
            <a:pPr lvl="1"/>
            <a:r>
              <a:rPr lang="en-US" sz="2000" dirty="0"/>
              <a:t>Isolates (WGS), Amplicon (16S, 18S, ITS), Shotgun metagenomics</a:t>
            </a:r>
          </a:p>
          <a:p>
            <a:pPr lvl="1"/>
            <a:endParaRPr lang="en-US" sz="2000" dirty="0"/>
          </a:p>
          <a:p>
            <a:r>
              <a:rPr lang="en-US" sz="2400" dirty="0"/>
              <a:t>We can use short read and long read sequencing (Illumina, Nanopore)</a:t>
            </a:r>
          </a:p>
          <a:p>
            <a:r>
              <a:rPr lang="en-US" sz="2400" dirty="0"/>
              <a:t>We track strains using MLST and/or differences in SNPs</a:t>
            </a:r>
          </a:p>
          <a:p>
            <a:r>
              <a:rPr lang="en-US" sz="2400" dirty="0"/>
              <a:t>Outbreaks can be visualized using different trees (phylogenetic, minimum spanning)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nl-NL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E69856-1F12-0FB9-5D4F-9C79F508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68" y="-51146"/>
            <a:ext cx="10972800" cy="1143000"/>
          </a:xfrm>
        </p:spPr>
        <p:txBody>
          <a:bodyPr/>
          <a:lstStyle/>
          <a:p>
            <a:r>
              <a:rPr lang="en-US" dirty="0"/>
              <a:t>Take home messages</a:t>
            </a:r>
            <a:endParaRPr lang="nl-NL" dirty="0"/>
          </a:p>
        </p:txBody>
      </p:sp>
      <p:pic>
        <p:nvPicPr>
          <p:cNvPr id="4" name="Picture 2" descr="RPubs - Some bacterial genome analysis using R">
            <a:extLst>
              <a:ext uri="{FF2B5EF4-FFF2-40B4-BE49-F238E27FC236}">
                <a16:creationId xmlns:a16="http://schemas.microsoft.com/office/drawing/2014/main" id="{D76C57E4-890F-34C4-7BB8-C0305F1E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56" y="527366"/>
            <a:ext cx="1584176" cy="74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EC2DD5F-05E3-D01D-7543-0E4305BCD3FD}"/>
              </a:ext>
            </a:extLst>
          </p:cNvPr>
          <p:cNvGrpSpPr/>
          <p:nvPr/>
        </p:nvGrpSpPr>
        <p:grpSpPr>
          <a:xfrm>
            <a:off x="10056440" y="1314798"/>
            <a:ext cx="1919175" cy="1801840"/>
            <a:chOff x="8375576" y="1941207"/>
            <a:chExt cx="3816424" cy="40817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7B16-30AF-7090-7D73-BA31558BC608}"/>
                </a:ext>
              </a:extLst>
            </p:cNvPr>
            <p:cNvSpPr txBox="1"/>
            <p:nvPr/>
          </p:nvSpPr>
          <p:spPr>
            <a:xfrm>
              <a:off x="8616279" y="3923566"/>
              <a:ext cx="367352" cy="906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dirty="0"/>
            </a:p>
          </p:txBody>
        </p:sp>
        <p:pic>
          <p:nvPicPr>
            <p:cNvPr id="8" name="Picture 4" descr="Launch of the 16S Amplicon Pipeline on the CosmosID-HUB! - CosmosID">
              <a:extLst>
                <a:ext uri="{FF2B5EF4-FFF2-40B4-BE49-F238E27FC236}">
                  <a16:creationId xmlns:a16="http://schemas.microsoft.com/office/drawing/2014/main" id="{92038A1C-7E26-AD28-1238-4A55B86A2C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 r="9158"/>
            <a:stretch/>
          </p:blipFill>
          <p:spPr bwMode="auto">
            <a:xfrm>
              <a:off x="8375576" y="1941207"/>
              <a:ext cx="3816424" cy="1970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11019BE-2E0D-8547-96EE-B6BFDBED7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4379" y="4381572"/>
              <a:ext cx="3286805" cy="1641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17286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32702-AF75-A09E-5C9B-BA337D8D0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Genome Sequencing (WGS)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Amplicon Sequencing (16S, 18S, ITS)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Shotgun Metagenome sequencing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E69856-1F12-0FB9-5D4F-9C79F508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9284"/>
            <a:ext cx="10972800" cy="1143000"/>
          </a:xfrm>
        </p:spPr>
        <p:txBody>
          <a:bodyPr/>
          <a:lstStyle/>
          <a:p>
            <a:r>
              <a:rPr lang="en-US" dirty="0"/>
              <a:t>Tracking pathogens using sequencing</a:t>
            </a:r>
            <a:endParaRPr lang="nl-NL" dirty="0"/>
          </a:p>
        </p:txBody>
      </p:sp>
      <p:pic>
        <p:nvPicPr>
          <p:cNvPr id="1026" name="Picture 2" descr="RPubs - Some bacterial genome analysis using R">
            <a:extLst>
              <a:ext uri="{FF2B5EF4-FFF2-40B4-BE49-F238E27FC236}">
                <a16:creationId xmlns:a16="http://schemas.microsoft.com/office/drawing/2014/main" id="{14D07C4D-5B41-88AB-A2FB-6F445F1AE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080" y="1195304"/>
            <a:ext cx="2462064" cy="11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unch of the 16S Amplicon Pipeline on the CosmosID-HUB! - CosmosID">
            <a:extLst>
              <a:ext uri="{FF2B5EF4-FFF2-40B4-BE49-F238E27FC236}">
                <a16:creationId xmlns:a16="http://schemas.microsoft.com/office/drawing/2014/main" id="{C24A841F-9B46-1F79-6704-4765330A8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r="9158"/>
          <a:stretch/>
        </p:blipFill>
        <p:spPr bwMode="auto">
          <a:xfrm>
            <a:off x="8274104" y="1857466"/>
            <a:ext cx="3816424" cy="19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0FB1F824-A0B8-8D7E-2910-C155B92313FA}"/>
              </a:ext>
            </a:extLst>
          </p:cNvPr>
          <p:cNvGrpSpPr/>
          <p:nvPr/>
        </p:nvGrpSpPr>
        <p:grpSpPr>
          <a:xfrm>
            <a:off x="7104112" y="4136580"/>
            <a:ext cx="4819619" cy="2437598"/>
            <a:chOff x="7423309" y="4379441"/>
            <a:chExt cx="4819619" cy="24375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4D706E-CB94-3F86-A9B2-EFB7338D9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259" t="84075" r="47615" b="3547"/>
            <a:stretch/>
          </p:blipFill>
          <p:spPr>
            <a:xfrm>
              <a:off x="9259178" y="6177855"/>
              <a:ext cx="2886986" cy="639184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CF4AD5B-7A66-F1F5-922B-8A304B6F4834}"/>
                </a:ext>
              </a:extLst>
            </p:cNvPr>
            <p:cNvSpPr/>
            <p:nvPr/>
          </p:nvSpPr>
          <p:spPr>
            <a:xfrm>
              <a:off x="7619374" y="4415910"/>
              <a:ext cx="381744" cy="576064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D72376-B65A-777B-D529-F41B04A9882C}"/>
                </a:ext>
              </a:extLst>
            </p:cNvPr>
            <p:cNvSpPr/>
            <p:nvPr/>
          </p:nvSpPr>
          <p:spPr>
            <a:xfrm>
              <a:off x="7840850" y="4478145"/>
              <a:ext cx="381744" cy="576064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18CC6C-6230-C81B-8546-B6DD7D501292}"/>
                </a:ext>
              </a:extLst>
            </p:cNvPr>
            <p:cNvSpPr/>
            <p:nvPr/>
          </p:nvSpPr>
          <p:spPr>
            <a:xfrm>
              <a:off x="7948423" y="4379441"/>
              <a:ext cx="381744" cy="576064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A3C1665-B996-18EE-0E27-E25A0A75C02A}"/>
                </a:ext>
              </a:extLst>
            </p:cNvPr>
            <p:cNvSpPr/>
            <p:nvPr/>
          </p:nvSpPr>
          <p:spPr>
            <a:xfrm>
              <a:off x="8375576" y="4478145"/>
              <a:ext cx="381744" cy="576064"/>
            </a:xfrm>
            <a:prstGeom prst="ellipse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CAF2A1-D347-D9EB-6183-8F24B4F3301C}"/>
                </a:ext>
              </a:extLst>
            </p:cNvPr>
            <p:cNvSpPr/>
            <p:nvPr/>
          </p:nvSpPr>
          <p:spPr>
            <a:xfrm>
              <a:off x="7986767" y="5152913"/>
              <a:ext cx="381744" cy="576064"/>
            </a:xfrm>
            <a:prstGeom prst="ellipse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FBB70A0-BA48-4B52-0870-A496B54BDE00}"/>
                </a:ext>
              </a:extLst>
            </p:cNvPr>
            <p:cNvSpPr/>
            <p:nvPr/>
          </p:nvSpPr>
          <p:spPr>
            <a:xfrm>
              <a:off x="8160848" y="4777550"/>
              <a:ext cx="381744" cy="576064"/>
            </a:xfrm>
            <a:prstGeom prst="ellipse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3301AD-F2CD-3ED3-A483-30D40D2D4A9D}"/>
                </a:ext>
              </a:extLst>
            </p:cNvPr>
            <p:cNvSpPr/>
            <p:nvPr/>
          </p:nvSpPr>
          <p:spPr>
            <a:xfrm>
              <a:off x="8375576" y="5173669"/>
              <a:ext cx="381744" cy="576064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1D241D7-5023-3C34-509D-A85E64D42C96}"/>
                </a:ext>
              </a:extLst>
            </p:cNvPr>
            <p:cNvSpPr/>
            <p:nvPr/>
          </p:nvSpPr>
          <p:spPr>
            <a:xfrm>
              <a:off x="7596192" y="4845137"/>
              <a:ext cx="381744" cy="576064"/>
            </a:xfrm>
            <a:prstGeom prst="ellipse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6B2CDD7-193A-0E7B-B958-47436BA448C5}"/>
                </a:ext>
              </a:extLst>
            </p:cNvPr>
            <p:cNvSpPr/>
            <p:nvPr/>
          </p:nvSpPr>
          <p:spPr>
            <a:xfrm>
              <a:off x="7423309" y="4447028"/>
              <a:ext cx="381744" cy="576064"/>
            </a:xfrm>
            <a:prstGeom prst="ellipse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02E9D61-F74E-5A70-8AA5-AE144D08D467}"/>
                </a:ext>
              </a:extLst>
            </p:cNvPr>
            <p:cNvSpPr/>
            <p:nvPr/>
          </p:nvSpPr>
          <p:spPr>
            <a:xfrm>
              <a:off x="7465412" y="5121796"/>
              <a:ext cx="381744" cy="576064"/>
            </a:xfrm>
            <a:prstGeom prst="ellipse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78CC2BCB-415E-80F0-79E4-7CFF35FD8DDF}"/>
                </a:ext>
              </a:extLst>
            </p:cNvPr>
            <p:cNvSpPr/>
            <p:nvPr/>
          </p:nvSpPr>
          <p:spPr>
            <a:xfrm>
              <a:off x="8872346" y="4900321"/>
              <a:ext cx="441227" cy="33052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DC1A663-FAEC-1E55-D13D-35B18DE91C50}"/>
                </a:ext>
              </a:extLst>
            </p:cNvPr>
            <p:cNvCxnSpPr/>
            <p:nvPr/>
          </p:nvCxnSpPr>
          <p:spPr>
            <a:xfrm>
              <a:off x="9812774" y="4766177"/>
              <a:ext cx="8197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D20F448-EBC3-FC56-B2E4-2389346D7375}"/>
                </a:ext>
              </a:extLst>
            </p:cNvPr>
            <p:cNvCxnSpPr/>
            <p:nvPr/>
          </p:nvCxnSpPr>
          <p:spPr>
            <a:xfrm>
              <a:off x="10469709" y="4835098"/>
              <a:ext cx="81973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52DB5FC-B701-8137-42B1-A0358AECBFF1}"/>
                </a:ext>
              </a:extLst>
            </p:cNvPr>
            <p:cNvCxnSpPr/>
            <p:nvPr/>
          </p:nvCxnSpPr>
          <p:spPr>
            <a:xfrm>
              <a:off x="9550293" y="4900321"/>
              <a:ext cx="81973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932B45-1D8F-46B3-8951-44CAF26DFB4A}"/>
                </a:ext>
              </a:extLst>
            </p:cNvPr>
            <p:cNvCxnSpPr/>
            <p:nvPr/>
          </p:nvCxnSpPr>
          <p:spPr>
            <a:xfrm>
              <a:off x="9464058" y="4642194"/>
              <a:ext cx="81973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F2FA13D-9974-2879-42FF-39C6EA0EC97D}"/>
                </a:ext>
              </a:extLst>
            </p:cNvPr>
            <p:cNvCxnSpPr/>
            <p:nvPr/>
          </p:nvCxnSpPr>
          <p:spPr>
            <a:xfrm>
              <a:off x="11031974" y="4761597"/>
              <a:ext cx="81973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24" name="Straight Connector 1023">
              <a:extLst>
                <a:ext uri="{FF2B5EF4-FFF2-40B4-BE49-F238E27FC236}">
                  <a16:creationId xmlns:a16="http://schemas.microsoft.com/office/drawing/2014/main" id="{5FD11D74-B2D2-E226-86E8-3CA016E66EF9}"/>
                </a:ext>
              </a:extLst>
            </p:cNvPr>
            <p:cNvCxnSpPr/>
            <p:nvPr/>
          </p:nvCxnSpPr>
          <p:spPr>
            <a:xfrm>
              <a:off x="10527439" y="4942311"/>
              <a:ext cx="81973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3482925C-1D5C-EB5E-717A-BC827B94A82F}"/>
                </a:ext>
              </a:extLst>
            </p:cNvPr>
            <p:cNvCxnSpPr/>
            <p:nvPr/>
          </p:nvCxnSpPr>
          <p:spPr>
            <a:xfrm>
              <a:off x="11270798" y="4900321"/>
              <a:ext cx="8197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>
              <a:extLst>
                <a:ext uri="{FF2B5EF4-FFF2-40B4-BE49-F238E27FC236}">
                  <a16:creationId xmlns:a16="http://schemas.microsoft.com/office/drawing/2014/main" id="{3931B2B5-DD4B-0EEA-10FC-6D0F82C04CAA}"/>
                </a:ext>
              </a:extLst>
            </p:cNvPr>
            <p:cNvCxnSpPr/>
            <p:nvPr/>
          </p:nvCxnSpPr>
          <p:spPr>
            <a:xfrm>
              <a:off x="10059844" y="5040485"/>
              <a:ext cx="8197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BAF5D521-14AF-D2F4-4E48-51E0D4B8579C}"/>
                </a:ext>
              </a:extLst>
            </p:cNvPr>
            <p:cNvCxnSpPr/>
            <p:nvPr/>
          </p:nvCxnSpPr>
          <p:spPr>
            <a:xfrm>
              <a:off x="11172535" y="4731117"/>
              <a:ext cx="81973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0" name="Straight Connector 1029">
              <a:extLst>
                <a:ext uri="{FF2B5EF4-FFF2-40B4-BE49-F238E27FC236}">
                  <a16:creationId xmlns:a16="http://schemas.microsoft.com/office/drawing/2014/main" id="{8D13632C-8D30-EE72-BE40-59C477E0F3C1}"/>
                </a:ext>
              </a:extLst>
            </p:cNvPr>
            <p:cNvCxnSpPr/>
            <p:nvPr/>
          </p:nvCxnSpPr>
          <p:spPr>
            <a:xfrm>
              <a:off x="11423198" y="5637685"/>
              <a:ext cx="81973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31" name="Straight Connector 1030">
              <a:extLst>
                <a:ext uri="{FF2B5EF4-FFF2-40B4-BE49-F238E27FC236}">
                  <a16:creationId xmlns:a16="http://schemas.microsoft.com/office/drawing/2014/main" id="{729D0659-32B4-5EB0-00A6-497D13D0DD78}"/>
                </a:ext>
              </a:extLst>
            </p:cNvPr>
            <p:cNvCxnSpPr/>
            <p:nvPr/>
          </p:nvCxnSpPr>
          <p:spPr>
            <a:xfrm>
              <a:off x="10527439" y="4667473"/>
              <a:ext cx="81973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032" name="Arrow: Right 1031">
              <a:extLst>
                <a:ext uri="{FF2B5EF4-FFF2-40B4-BE49-F238E27FC236}">
                  <a16:creationId xmlns:a16="http://schemas.microsoft.com/office/drawing/2014/main" id="{0BA6F8E4-8338-6732-CFC9-AF2581A1AA6F}"/>
                </a:ext>
              </a:extLst>
            </p:cNvPr>
            <p:cNvSpPr/>
            <p:nvPr/>
          </p:nvSpPr>
          <p:spPr>
            <a:xfrm rot="5400000">
              <a:off x="10531354" y="5179943"/>
              <a:ext cx="441227" cy="33052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25A3D168-70F7-2B43-DFD7-83E7643BD911}"/>
                </a:ext>
              </a:extLst>
            </p:cNvPr>
            <p:cNvCxnSpPr/>
            <p:nvPr/>
          </p:nvCxnSpPr>
          <p:spPr>
            <a:xfrm>
              <a:off x="9702693" y="5052721"/>
              <a:ext cx="81973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4" name="Straight Connector 1033">
              <a:extLst>
                <a:ext uri="{FF2B5EF4-FFF2-40B4-BE49-F238E27FC236}">
                  <a16:creationId xmlns:a16="http://schemas.microsoft.com/office/drawing/2014/main" id="{4059BA67-86CF-261A-CDC8-2EE007438258}"/>
                </a:ext>
              </a:extLst>
            </p:cNvPr>
            <p:cNvCxnSpPr/>
            <p:nvPr/>
          </p:nvCxnSpPr>
          <p:spPr>
            <a:xfrm>
              <a:off x="9471954" y="5637685"/>
              <a:ext cx="81973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5" name="Straight Connector 1034">
              <a:extLst>
                <a:ext uri="{FF2B5EF4-FFF2-40B4-BE49-F238E27FC236}">
                  <a16:creationId xmlns:a16="http://schemas.microsoft.com/office/drawing/2014/main" id="{1BE62999-20BD-1EF9-75EA-E8D0543C69C5}"/>
                </a:ext>
              </a:extLst>
            </p:cNvPr>
            <p:cNvCxnSpPr/>
            <p:nvPr/>
          </p:nvCxnSpPr>
          <p:spPr>
            <a:xfrm>
              <a:off x="8993044" y="5709693"/>
              <a:ext cx="81973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6" name="Straight Connector 1035">
              <a:extLst>
                <a:ext uri="{FF2B5EF4-FFF2-40B4-BE49-F238E27FC236}">
                  <a16:creationId xmlns:a16="http://schemas.microsoft.com/office/drawing/2014/main" id="{38B8B031-A21F-C738-EB08-A0AB30324804}"/>
                </a:ext>
              </a:extLst>
            </p:cNvPr>
            <p:cNvCxnSpPr/>
            <p:nvPr/>
          </p:nvCxnSpPr>
          <p:spPr>
            <a:xfrm>
              <a:off x="9359178" y="5771160"/>
              <a:ext cx="81973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9610B107-F6EB-D849-D68F-A967F8B3A6DA}"/>
                </a:ext>
              </a:extLst>
            </p:cNvPr>
            <p:cNvCxnSpPr/>
            <p:nvPr/>
          </p:nvCxnSpPr>
          <p:spPr>
            <a:xfrm>
              <a:off x="10527439" y="5637685"/>
              <a:ext cx="81973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8" name="Straight Connector 1037">
              <a:extLst>
                <a:ext uri="{FF2B5EF4-FFF2-40B4-BE49-F238E27FC236}">
                  <a16:creationId xmlns:a16="http://schemas.microsoft.com/office/drawing/2014/main" id="{24F23843-B200-3560-FDC2-5D90702375F3}"/>
                </a:ext>
              </a:extLst>
            </p:cNvPr>
            <p:cNvCxnSpPr/>
            <p:nvPr/>
          </p:nvCxnSpPr>
          <p:spPr>
            <a:xfrm>
              <a:off x="10342103" y="5699004"/>
              <a:ext cx="81973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48F545D7-C1F6-799D-590C-087D03B6E957}"/>
                </a:ext>
              </a:extLst>
            </p:cNvPr>
            <p:cNvCxnSpPr/>
            <p:nvPr/>
          </p:nvCxnSpPr>
          <p:spPr>
            <a:xfrm>
              <a:off x="10451068" y="5771160"/>
              <a:ext cx="819730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ACC60027-2B69-93CE-19DD-66D6F2F9F5B3}"/>
                </a:ext>
              </a:extLst>
            </p:cNvPr>
            <p:cNvCxnSpPr/>
            <p:nvPr/>
          </p:nvCxnSpPr>
          <p:spPr>
            <a:xfrm>
              <a:off x="11328357" y="5709693"/>
              <a:ext cx="81973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41" name="Straight Connector 1040">
              <a:extLst>
                <a:ext uri="{FF2B5EF4-FFF2-40B4-BE49-F238E27FC236}">
                  <a16:creationId xmlns:a16="http://schemas.microsoft.com/office/drawing/2014/main" id="{012283EC-2086-0F81-FD95-DA8E6F7ACC8A}"/>
                </a:ext>
              </a:extLst>
            </p:cNvPr>
            <p:cNvCxnSpPr/>
            <p:nvPr/>
          </p:nvCxnSpPr>
          <p:spPr>
            <a:xfrm>
              <a:off x="11423198" y="5783158"/>
              <a:ext cx="81973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042" name="Arrow: Right 1041">
              <a:extLst>
                <a:ext uri="{FF2B5EF4-FFF2-40B4-BE49-F238E27FC236}">
                  <a16:creationId xmlns:a16="http://schemas.microsoft.com/office/drawing/2014/main" id="{826F3793-153B-8C46-FDE4-CCCB396F58B0}"/>
                </a:ext>
              </a:extLst>
            </p:cNvPr>
            <p:cNvSpPr/>
            <p:nvPr/>
          </p:nvSpPr>
          <p:spPr>
            <a:xfrm rot="5400000">
              <a:off x="10551429" y="5926701"/>
              <a:ext cx="441227" cy="33052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7012901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5D71478-1F4A-B14D-BD65-BF44F21041D6}"/>
              </a:ext>
            </a:extLst>
          </p:cNvPr>
          <p:cNvSpPr txBox="1"/>
          <p:nvPr/>
        </p:nvSpPr>
        <p:spPr>
          <a:xfrm rot="16891801">
            <a:off x="9241757" y="5435995"/>
            <a:ext cx="775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400" dirty="0"/>
              <a:t>2015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98163" y="1447619"/>
            <a:ext cx="207359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/>
              <a:t>Sanger sequencing</a:t>
            </a:r>
          </a:p>
        </p:txBody>
      </p:sp>
      <p:sp>
        <p:nvSpPr>
          <p:cNvPr id="21" name="Title 20"/>
          <p:cNvSpPr txBox="1">
            <a:spLocks noGrp="1"/>
          </p:cNvSpPr>
          <p:nvPr>
            <p:ph type="title"/>
          </p:nvPr>
        </p:nvSpPr>
        <p:spPr>
          <a:xfrm>
            <a:off x="2763848" y="78309"/>
            <a:ext cx="6419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Microbial sequencing projects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302219" y="3391834"/>
            <a:ext cx="0" cy="18373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78083" y="4549769"/>
            <a:ext cx="0" cy="6794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18443" y="3391835"/>
            <a:ext cx="0" cy="1681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39421" y="2366312"/>
            <a:ext cx="0" cy="26422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72116" y="3935791"/>
            <a:ext cx="1484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bacteria:</a:t>
            </a:r>
          </a:p>
          <a:p>
            <a:r>
              <a:rPr lang="en-US" i="1" dirty="0"/>
              <a:t>H. </a:t>
            </a:r>
            <a:r>
              <a:rPr lang="en-US" i="1" dirty="0" err="1"/>
              <a:t>influenzae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96940" y="2708193"/>
            <a:ext cx="2324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multicellular</a:t>
            </a:r>
          </a:p>
          <a:p>
            <a:r>
              <a:rPr lang="en-US" dirty="0"/>
              <a:t>organism: </a:t>
            </a:r>
            <a:r>
              <a:rPr lang="en-US" i="1" dirty="0"/>
              <a:t>C. </a:t>
            </a:r>
            <a:r>
              <a:rPr lang="en-US" i="1" dirty="0" err="1"/>
              <a:t>elegans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310332" y="2486913"/>
            <a:ext cx="1890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global</a:t>
            </a:r>
          </a:p>
          <a:p>
            <a:r>
              <a:rPr lang="en-US" dirty="0"/>
              <a:t>ocean sampling</a:t>
            </a:r>
          </a:p>
          <a:p>
            <a:r>
              <a:rPr lang="en-US" dirty="0"/>
              <a:t>for </a:t>
            </a:r>
            <a:r>
              <a:rPr lang="en-US" dirty="0" err="1"/>
              <a:t>metagenomics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85641" y="1680909"/>
            <a:ext cx="574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454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34467" y="1375611"/>
            <a:ext cx="365796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/>
              <a:t>Next generation sequencing (NGS)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12521" y="6094458"/>
            <a:ext cx="24075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Complete genomes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5131" y="6094458"/>
            <a:ext cx="18755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Draft genomes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465301" y="3313562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Microbial Sequencing projects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988643" y="6275357"/>
            <a:ext cx="648072" cy="144016"/>
            <a:chOff x="1547664" y="6320666"/>
            <a:chExt cx="648072" cy="144016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547664" y="6381328"/>
              <a:ext cx="648072" cy="0"/>
            </a:xfrm>
            <a:prstGeom prst="line">
              <a:avLst/>
            </a:prstGeom>
            <a:ln w="57150" cmpd="sng">
              <a:solidFill>
                <a:srgbClr val="0066CC"/>
              </a:solidFill>
              <a:prstDash val="solid"/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ocess 35"/>
            <p:cNvSpPr/>
            <p:nvPr/>
          </p:nvSpPr>
          <p:spPr>
            <a:xfrm rot="13320000">
              <a:off x="1806022" y="6320666"/>
              <a:ext cx="144000" cy="144016"/>
            </a:xfrm>
            <a:prstGeom prst="flowChartProcess">
              <a:avLst/>
            </a:prstGeom>
            <a:solidFill>
              <a:srgbClr val="0066CC"/>
            </a:solidFill>
            <a:ln>
              <a:solidFill>
                <a:srgbClr val="0066C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141507" y="6268155"/>
            <a:ext cx="648072" cy="144016"/>
            <a:chOff x="5004048" y="6313464"/>
            <a:chExt cx="648072" cy="144016"/>
          </a:xfrm>
          <a:solidFill>
            <a:schemeClr val="accent2"/>
          </a:solidFill>
        </p:grpSpPr>
        <p:cxnSp>
          <p:nvCxnSpPr>
            <p:cNvPr id="35" name="Straight Connector 34"/>
            <p:cNvCxnSpPr/>
            <p:nvPr/>
          </p:nvCxnSpPr>
          <p:spPr>
            <a:xfrm>
              <a:off x="5004048" y="6381328"/>
              <a:ext cx="648072" cy="0"/>
            </a:xfrm>
            <a:prstGeom prst="line">
              <a:avLst/>
            </a:prstGeom>
            <a:grpFill/>
            <a:ln w="57150" cmpd="sng">
              <a:solidFill>
                <a:schemeClr val="accent2"/>
              </a:solidFill>
              <a:prstDash val="solid"/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rocess 36"/>
            <p:cNvSpPr/>
            <p:nvPr/>
          </p:nvSpPr>
          <p:spPr>
            <a:xfrm rot="13320000">
              <a:off x="5272462" y="6313464"/>
              <a:ext cx="144000" cy="144016"/>
            </a:xfrm>
            <a:prstGeom prst="flowChartProcess">
              <a:avLst/>
            </a:prstGeom>
            <a:grpFill/>
            <a:ln>
              <a:solidFill>
                <a:srgbClr val="9900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36160" y="191683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Nanopore</a:t>
            </a: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8469121" y="2271859"/>
            <a:ext cx="0" cy="4363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Arrow Callout 5">
            <a:extLst>
              <a:ext uri="{FF2B5EF4-FFF2-40B4-BE49-F238E27FC236}">
                <a16:creationId xmlns:a16="http://schemas.microsoft.com/office/drawing/2014/main" id="{89BE4F1D-6F52-BB4E-BB61-933D304F62B9}"/>
              </a:ext>
            </a:extLst>
          </p:cNvPr>
          <p:cNvSpPr/>
          <p:nvPr/>
        </p:nvSpPr>
        <p:spPr>
          <a:xfrm rot="1486094">
            <a:off x="2687879" y="4139073"/>
            <a:ext cx="2392592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/>
              <a:t>1 genome</a:t>
            </a:r>
          </a:p>
          <a:p>
            <a:pPr algn="ctr"/>
            <a:r>
              <a:rPr lang="en-NL" sz="1600" dirty="0"/>
              <a:t>2 years</a:t>
            </a:r>
          </a:p>
          <a:p>
            <a:pPr algn="ctr"/>
            <a:r>
              <a:rPr lang="en-NL" sz="1600" dirty="0"/>
              <a:t>100k €/ genome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063CA5-C05A-144B-83F4-569501C8B091}"/>
              </a:ext>
            </a:extLst>
          </p:cNvPr>
          <p:cNvCxnSpPr>
            <a:cxnSpLocks/>
          </p:cNvCxnSpPr>
          <p:nvPr/>
        </p:nvCxnSpPr>
        <p:spPr>
          <a:xfrm>
            <a:off x="9491991" y="5380991"/>
            <a:ext cx="744704" cy="1155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6F2E7DF-08BE-CE45-BDFF-6C172B2ECA56}"/>
              </a:ext>
            </a:extLst>
          </p:cNvPr>
          <p:cNvCxnSpPr>
            <a:cxnSpLocks/>
          </p:cNvCxnSpPr>
          <p:nvPr/>
        </p:nvCxnSpPr>
        <p:spPr>
          <a:xfrm flipV="1">
            <a:off x="9849883" y="5385044"/>
            <a:ext cx="0" cy="636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D21D02-4AAD-D543-81ED-7AF226554C37}"/>
              </a:ext>
            </a:extLst>
          </p:cNvPr>
          <p:cNvCxnSpPr>
            <a:cxnSpLocks/>
          </p:cNvCxnSpPr>
          <p:nvPr/>
        </p:nvCxnSpPr>
        <p:spPr>
          <a:xfrm flipV="1">
            <a:off x="10210692" y="5395103"/>
            <a:ext cx="0" cy="595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9A67985-8EAD-1B42-9A8E-22D837515021}"/>
              </a:ext>
            </a:extLst>
          </p:cNvPr>
          <p:cNvSpPr txBox="1"/>
          <p:nvPr/>
        </p:nvSpPr>
        <p:spPr>
          <a:xfrm rot="16891801">
            <a:off x="9592791" y="5447981"/>
            <a:ext cx="775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400" dirty="0"/>
              <a:t>2016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DFA9692-1ACB-5B46-B1D9-87F825054571}"/>
              </a:ext>
            </a:extLst>
          </p:cNvPr>
          <p:cNvCxnSpPr>
            <a:cxnSpLocks/>
          </p:cNvCxnSpPr>
          <p:nvPr/>
        </p:nvCxnSpPr>
        <p:spPr>
          <a:xfrm>
            <a:off x="10230021" y="5392541"/>
            <a:ext cx="744704" cy="11550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EBF0F14-170B-2C42-BF3E-5E8235BA5E46}"/>
              </a:ext>
            </a:extLst>
          </p:cNvPr>
          <p:cNvSpPr txBox="1"/>
          <p:nvPr/>
        </p:nvSpPr>
        <p:spPr>
          <a:xfrm rot="16891801">
            <a:off x="10245873" y="5442843"/>
            <a:ext cx="775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400" dirty="0"/>
              <a:t>2020</a:t>
            </a:r>
          </a:p>
        </p:txBody>
      </p:sp>
      <p:sp>
        <p:nvSpPr>
          <p:cNvPr id="48" name="Down Arrow Callout 47">
            <a:extLst>
              <a:ext uri="{FF2B5EF4-FFF2-40B4-BE49-F238E27FC236}">
                <a16:creationId xmlns:a16="http://schemas.microsoft.com/office/drawing/2014/main" id="{F4254553-8E5F-A343-A892-FAC82DBA72FF}"/>
              </a:ext>
            </a:extLst>
          </p:cNvPr>
          <p:cNvSpPr/>
          <p:nvPr/>
        </p:nvSpPr>
        <p:spPr>
          <a:xfrm>
            <a:off x="9798122" y="3498228"/>
            <a:ext cx="1552914" cy="174444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1600" dirty="0"/>
              <a:t>1000 genomes</a:t>
            </a:r>
          </a:p>
          <a:p>
            <a:pPr algn="ctr"/>
            <a:r>
              <a:rPr lang="en-NL" sz="1600" dirty="0"/>
              <a:t>6 weeks</a:t>
            </a:r>
          </a:p>
          <a:p>
            <a:pPr algn="ctr"/>
            <a:r>
              <a:rPr lang="en-NL" sz="1600" dirty="0"/>
              <a:t>&lt;100 €/ genome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6DBA8D-CE51-7E37-B502-FDEBB232315B}"/>
              </a:ext>
            </a:extLst>
          </p:cNvPr>
          <p:cNvCxnSpPr>
            <a:cxnSpLocks/>
          </p:cNvCxnSpPr>
          <p:nvPr/>
        </p:nvCxnSpPr>
        <p:spPr>
          <a:xfrm>
            <a:off x="6744072" y="2233823"/>
            <a:ext cx="0" cy="24857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FC7DF31-9713-1687-C410-B6409DF46BF1}"/>
              </a:ext>
            </a:extLst>
          </p:cNvPr>
          <p:cNvSpPr txBox="1"/>
          <p:nvPr/>
        </p:nvSpPr>
        <p:spPr>
          <a:xfrm>
            <a:off x="6338808" y="1823628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Illumina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500485"/>
              </p:ext>
            </p:extLst>
          </p:nvPr>
        </p:nvGraphicFramePr>
        <p:xfrm>
          <a:off x="1182630" y="1308105"/>
          <a:ext cx="88924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C8B6440-EFAC-A771-09B6-F4ACE8C1431B}"/>
              </a:ext>
            </a:extLst>
          </p:cNvPr>
          <p:cNvGrpSpPr/>
          <p:nvPr/>
        </p:nvGrpSpPr>
        <p:grpSpPr>
          <a:xfrm>
            <a:off x="9310639" y="-99392"/>
            <a:ext cx="3005698" cy="1667363"/>
            <a:chOff x="9310639" y="-99392"/>
            <a:chExt cx="3005698" cy="1667363"/>
          </a:xfrm>
        </p:grpSpPr>
        <p:sp>
          <p:nvSpPr>
            <p:cNvPr id="16" name="Tekstvak 15"/>
            <p:cNvSpPr txBox="1"/>
            <p:nvPr/>
          </p:nvSpPr>
          <p:spPr>
            <a:xfrm>
              <a:off x="9633113" y="4135"/>
              <a:ext cx="2683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Millions of microbial genomes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EF0CC84-EEFD-F338-E342-9352E74AE69E}"/>
                </a:ext>
              </a:extLst>
            </p:cNvPr>
            <p:cNvCxnSpPr/>
            <p:nvPr/>
          </p:nvCxnSpPr>
          <p:spPr>
            <a:xfrm flipV="1">
              <a:off x="9310639" y="-99392"/>
              <a:ext cx="166395" cy="1667363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5191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271032E-B612-8B4C-9C36-3B22EB3E21D1}"/>
              </a:ext>
            </a:extLst>
          </p:cNvPr>
          <p:cNvGrpSpPr/>
          <p:nvPr/>
        </p:nvGrpSpPr>
        <p:grpSpPr>
          <a:xfrm>
            <a:off x="62181" y="1341618"/>
            <a:ext cx="965672" cy="1013332"/>
            <a:chOff x="1447439" y="3381969"/>
            <a:chExt cx="965672" cy="1013332"/>
          </a:xfrm>
        </p:grpSpPr>
        <p:pic>
          <p:nvPicPr>
            <p:cNvPr id="5123" name="Picture 3" descr="C:\Users\duim0101\Dropbox\Screenshots\Screenshot 2018-02-02 14.36.1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439" y="3381969"/>
              <a:ext cx="965672" cy="843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kstvak 4"/>
            <p:cNvSpPr txBox="1"/>
            <p:nvPr/>
          </p:nvSpPr>
          <p:spPr>
            <a:xfrm>
              <a:off x="1547664" y="4149080"/>
              <a:ext cx="8098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Ion Gene S5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A6BE9C-F15A-0B46-B8B4-4B4D156E5A46}"/>
              </a:ext>
            </a:extLst>
          </p:cNvPr>
          <p:cNvGrpSpPr/>
          <p:nvPr/>
        </p:nvGrpSpPr>
        <p:grpSpPr>
          <a:xfrm>
            <a:off x="2206233" y="1341618"/>
            <a:ext cx="1216550" cy="1052482"/>
            <a:chOff x="1495134" y="4591005"/>
            <a:chExt cx="1216550" cy="1052482"/>
          </a:xfrm>
        </p:grpSpPr>
        <p:pic>
          <p:nvPicPr>
            <p:cNvPr id="5122" name="Picture 2" descr="C:\Users\duim0101\Dropbox\Screenshots\Screenshot 2018-02-02 14.36.3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134" y="4591005"/>
              <a:ext cx="1216550" cy="929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kstvak 15"/>
            <p:cNvSpPr txBox="1"/>
            <p:nvPr/>
          </p:nvSpPr>
          <p:spPr>
            <a:xfrm>
              <a:off x="1819677" y="5397266"/>
              <a:ext cx="7360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Ion Proton</a:t>
              </a:r>
            </a:p>
          </p:txBody>
        </p:sp>
      </p:grpSp>
      <p:sp>
        <p:nvSpPr>
          <p:cNvPr id="17" name="TextBox 2"/>
          <p:cNvSpPr txBox="1"/>
          <p:nvPr/>
        </p:nvSpPr>
        <p:spPr>
          <a:xfrm>
            <a:off x="74657" y="-37415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DB7C311F-2A67-ED43-93A2-5EB72682EE29}"/>
              </a:ext>
            </a:extLst>
          </p:cNvPr>
          <p:cNvSpPr txBox="1"/>
          <p:nvPr/>
        </p:nvSpPr>
        <p:spPr>
          <a:xfrm>
            <a:off x="170978" y="2367631"/>
            <a:ext cx="485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cheap, fast, </a:t>
            </a:r>
            <a:r>
              <a:rPr lang="nl-NL" sz="2400" dirty="0" err="1"/>
              <a:t>sequence</a:t>
            </a:r>
            <a:r>
              <a:rPr lang="nl-NL" sz="2400" dirty="0"/>
              <a:t> </a:t>
            </a:r>
            <a:r>
              <a:rPr lang="nl-NL" sz="2400" dirty="0" err="1"/>
              <a:t>errors</a:t>
            </a:r>
            <a:r>
              <a:rPr lang="nl-NL" sz="2400" dirty="0"/>
              <a:t>,</a:t>
            </a:r>
          </a:p>
          <a:p>
            <a:r>
              <a:rPr lang="nl-NL" sz="2400" dirty="0"/>
              <a:t> 200-400 </a:t>
            </a:r>
            <a:r>
              <a:rPr lang="nl-NL" sz="2400" dirty="0" err="1"/>
              <a:t>bp</a:t>
            </a:r>
            <a:r>
              <a:rPr lang="nl-NL" sz="2400" dirty="0"/>
              <a:t> </a:t>
            </a:r>
            <a:r>
              <a:rPr lang="nl-NL" sz="2400" dirty="0" err="1"/>
              <a:t>reads</a:t>
            </a:r>
            <a:endParaRPr lang="nl-NL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ED512C-A791-AF4C-99F1-F7CF27FEFC42}"/>
              </a:ext>
            </a:extLst>
          </p:cNvPr>
          <p:cNvGrpSpPr/>
          <p:nvPr/>
        </p:nvGrpSpPr>
        <p:grpSpPr>
          <a:xfrm>
            <a:off x="1053411" y="1437646"/>
            <a:ext cx="1314511" cy="1010374"/>
            <a:chOff x="3617529" y="3240911"/>
            <a:chExt cx="1314511" cy="1010374"/>
          </a:xfrm>
        </p:grpSpPr>
        <p:pic>
          <p:nvPicPr>
            <p:cNvPr id="5125" name="Picture 5" descr="C:\Users\duim0101\Dropbox\Screenshots\Screenshot 2018-02-02 14.36.2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529" y="3240911"/>
              <a:ext cx="1314511" cy="87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kstvak 15">
              <a:extLst>
                <a:ext uri="{FF2B5EF4-FFF2-40B4-BE49-F238E27FC236}">
                  <a16:creationId xmlns:a16="http://schemas.microsoft.com/office/drawing/2014/main" id="{64348F24-69DD-734A-BA36-2C7DF1136F5B}"/>
                </a:ext>
              </a:extLst>
            </p:cNvPr>
            <p:cNvSpPr txBox="1"/>
            <p:nvPr/>
          </p:nvSpPr>
          <p:spPr>
            <a:xfrm>
              <a:off x="4008898" y="4005064"/>
              <a:ext cx="6351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Ion PGM</a:t>
              </a:r>
            </a:p>
          </p:txBody>
        </p:sp>
      </p:grpSp>
      <p:pic>
        <p:nvPicPr>
          <p:cNvPr id="27" name="Picture 6">
            <a:extLst>
              <a:ext uri="{FF2B5EF4-FFF2-40B4-BE49-F238E27FC236}">
                <a16:creationId xmlns:a16="http://schemas.microsoft.com/office/drawing/2014/main" id="{0776EFD1-763C-284F-AF85-5B3403846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5" y="3787097"/>
            <a:ext cx="230505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13">
            <a:extLst>
              <a:ext uri="{FF2B5EF4-FFF2-40B4-BE49-F238E27FC236}">
                <a16:creationId xmlns:a16="http://schemas.microsoft.com/office/drawing/2014/main" id="{25B8C729-6AD5-9A41-9CA9-F7189D36F3EE}"/>
              </a:ext>
            </a:extLst>
          </p:cNvPr>
          <p:cNvSpPr txBox="1"/>
          <p:nvPr/>
        </p:nvSpPr>
        <p:spPr>
          <a:xfrm>
            <a:off x="62181" y="5110961"/>
            <a:ext cx="471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cheap, precise, slow, high-</a:t>
            </a:r>
            <a:r>
              <a:rPr lang="nl-NL" sz="2400" dirty="0" err="1"/>
              <a:t>throughput</a:t>
            </a:r>
            <a:r>
              <a:rPr lang="nl-NL" sz="2400" dirty="0"/>
              <a:t>, 50-300 </a:t>
            </a:r>
            <a:r>
              <a:rPr lang="nl-NL" sz="2400" dirty="0" err="1"/>
              <a:t>bp</a:t>
            </a:r>
            <a:r>
              <a:rPr lang="nl-NL" sz="2400" dirty="0"/>
              <a:t> </a:t>
            </a:r>
            <a:r>
              <a:rPr lang="nl-NL" sz="2400" dirty="0" err="1"/>
              <a:t>reads</a:t>
            </a:r>
            <a:endParaRPr lang="nl-NL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00A678-DCE4-8C4E-AA60-0ED122441AF4}"/>
              </a:ext>
            </a:extLst>
          </p:cNvPr>
          <p:cNvSpPr txBox="1"/>
          <p:nvPr/>
        </p:nvSpPr>
        <p:spPr>
          <a:xfrm>
            <a:off x="2743988" y="3675797"/>
            <a:ext cx="1989690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dirty="0" err="1">
                <a:latin typeface="+mj-lt"/>
              </a:rPr>
              <a:t>MiniSeq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MiSeq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NextSeq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HiSeq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HiSeqX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NovaSeq</a:t>
            </a:r>
            <a:endParaRPr lang="nl-NL" sz="2000" dirty="0">
              <a:latin typeface="+mj-lt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4DB1BEDB-67A6-6C40-92AE-F7DD7FA55B47}"/>
              </a:ext>
            </a:extLst>
          </p:cNvPr>
          <p:cNvSpPr txBox="1"/>
          <p:nvPr/>
        </p:nvSpPr>
        <p:spPr>
          <a:xfrm>
            <a:off x="874224" y="766668"/>
            <a:ext cx="190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latin typeface="+mj-lt"/>
              </a:rPr>
              <a:t>IonTorrent</a:t>
            </a:r>
            <a:endParaRPr lang="nl-NL" sz="2800" dirty="0">
              <a:latin typeface="+mj-l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A265ED4-D001-C3F4-731E-BC031FA00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543" y="721004"/>
            <a:ext cx="1662782" cy="124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E17451-B12A-C1AC-133D-B4617549AA1C}"/>
              </a:ext>
            </a:extLst>
          </p:cNvPr>
          <p:cNvSpPr txBox="1"/>
          <p:nvPr/>
        </p:nvSpPr>
        <p:spPr>
          <a:xfrm>
            <a:off x="8851971" y="2250008"/>
            <a:ext cx="3172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+mj-lt"/>
              </a:rPr>
              <a:t>Long reads (20 </a:t>
            </a:r>
            <a:r>
              <a:rPr lang="nl-NL" sz="2000" dirty="0" err="1">
                <a:latin typeface="+mj-lt"/>
              </a:rPr>
              <a:t>kb</a:t>
            </a:r>
            <a:r>
              <a:rPr lang="nl-NL" sz="2000" dirty="0">
                <a:latin typeface="+mj-lt"/>
              </a:rPr>
              <a:t>)</a:t>
            </a:r>
          </a:p>
          <a:p>
            <a:r>
              <a:rPr lang="nl-NL" sz="2000" dirty="0">
                <a:latin typeface="+mj-lt"/>
              </a:rPr>
              <a:t>Perfect for genome assembly</a:t>
            </a:r>
          </a:p>
          <a:p>
            <a:r>
              <a:rPr lang="nl-NL" sz="2000" dirty="0">
                <a:latin typeface="+mj-lt"/>
              </a:rPr>
              <a:t>Moderate to high error rate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82519E-8651-F841-32D9-1FD4C1C8B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5" t="62077" r="1225" b="-4379"/>
          <a:stretch/>
        </p:blipFill>
        <p:spPr bwMode="auto">
          <a:xfrm>
            <a:off x="8943409" y="3937285"/>
            <a:ext cx="3050909" cy="9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0EBC11-B319-996B-96F4-4AEF9645DF9E}"/>
              </a:ext>
            </a:extLst>
          </p:cNvPr>
          <p:cNvSpPr/>
          <p:nvPr/>
        </p:nvSpPr>
        <p:spPr>
          <a:xfrm rot="20573048">
            <a:off x="8956149" y="4415842"/>
            <a:ext cx="909748" cy="3847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E1FCA34C-3274-268A-997A-A2A7DCD92692}"/>
              </a:ext>
            </a:extLst>
          </p:cNvPr>
          <p:cNvSpPr txBox="1"/>
          <p:nvPr/>
        </p:nvSpPr>
        <p:spPr>
          <a:xfrm>
            <a:off x="9047377" y="4779240"/>
            <a:ext cx="32145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+mj-lt"/>
              </a:rPr>
              <a:t>Tiny (minION)</a:t>
            </a:r>
          </a:p>
          <a:p>
            <a:r>
              <a:rPr lang="nl-NL" sz="2000" dirty="0">
                <a:latin typeface="+mj-lt"/>
              </a:rPr>
              <a:t>Long reads (&gt;50 </a:t>
            </a:r>
            <a:r>
              <a:rPr lang="nl-NL" sz="2000" dirty="0" err="1">
                <a:latin typeface="+mj-lt"/>
              </a:rPr>
              <a:t>kb</a:t>
            </a:r>
            <a:r>
              <a:rPr lang="nl-NL" sz="2000" dirty="0">
                <a:latin typeface="+mj-lt"/>
              </a:rPr>
              <a:t>)</a:t>
            </a:r>
          </a:p>
          <a:p>
            <a:r>
              <a:rPr lang="nl-NL" sz="2000" dirty="0">
                <a:latin typeface="+mj-lt"/>
              </a:rPr>
              <a:t>Perfect </a:t>
            </a:r>
            <a:r>
              <a:rPr lang="nl-NL" sz="2000" dirty="0" err="1">
                <a:latin typeface="+mj-lt"/>
              </a:rPr>
              <a:t>for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genome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assembly</a:t>
            </a:r>
            <a:endParaRPr lang="nl-NL" sz="2000" dirty="0">
              <a:latin typeface="+mj-lt"/>
            </a:endParaRPr>
          </a:p>
          <a:p>
            <a:r>
              <a:rPr lang="nl-NL" dirty="0"/>
              <a:t>Moderate </a:t>
            </a:r>
            <a:r>
              <a:rPr lang="nl-NL" dirty="0" err="1"/>
              <a:t>to</a:t>
            </a:r>
            <a:r>
              <a:rPr lang="nl-NL" dirty="0"/>
              <a:t> high error </a:t>
            </a:r>
            <a:r>
              <a:rPr lang="nl-NL" dirty="0" err="1"/>
              <a:t>rate</a:t>
            </a:r>
            <a:endParaRPr lang="nl-NL" dirty="0"/>
          </a:p>
        </p:txBody>
      </p:sp>
      <p:pic>
        <p:nvPicPr>
          <p:cNvPr id="30" name="Content Placeholder 5">
            <a:extLst>
              <a:ext uri="{FF2B5EF4-FFF2-40B4-BE49-F238E27FC236}">
                <a16:creationId xmlns:a16="http://schemas.microsoft.com/office/drawing/2014/main" id="{0E60215E-6CCF-991F-E437-16163279A1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2950"/>
          <a:stretch/>
        </p:blipFill>
        <p:spPr>
          <a:xfrm>
            <a:off x="8004981" y="4739218"/>
            <a:ext cx="699771" cy="49241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2A15A5D-62C1-C9E4-434D-805AFBCC70F6}"/>
              </a:ext>
            </a:extLst>
          </p:cNvPr>
          <p:cNvGrpSpPr/>
          <p:nvPr/>
        </p:nvGrpSpPr>
        <p:grpSpPr>
          <a:xfrm>
            <a:off x="8048784" y="5504566"/>
            <a:ext cx="801161" cy="750745"/>
            <a:chOff x="2949725" y="4659422"/>
            <a:chExt cx="968572" cy="956600"/>
          </a:xfrm>
        </p:grpSpPr>
        <p:pic>
          <p:nvPicPr>
            <p:cNvPr id="36" name="Picture 7" descr="C:\Users\duim0101\Dropbox\Screenshots\Screenshot 2018-01-18 11.19.05.png">
              <a:extLst>
                <a:ext uri="{FF2B5EF4-FFF2-40B4-BE49-F238E27FC236}">
                  <a16:creationId xmlns:a16="http://schemas.microsoft.com/office/drawing/2014/main" id="{3BFB41C8-2736-0E6E-EC32-A31DBAE186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725" y="4659422"/>
              <a:ext cx="968572" cy="884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0C6B358-A82B-99A3-7794-4213CB99EE7E}"/>
                </a:ext>
              </a:extLst>
            </p:cNvPr>
            <p:cNvSpPr txBox="1"/>
            <p:nvPr/>
          </p:nvSpPr>
          <p:spPr>
            <a:xfrm>
              <a:off x="2949725" y="5369801"/>
              <a:ext cx="6062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 err="1"/>
                <a:t>GridION</a:t>
              </a:r>
              <a:endParaRPr lang="nl-NL" sz="100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1266AFA-9845-D469-7A2F-46384508A7F4}"/>
              </a:ext>
            </a:extLst>
          </p:cNvPr>
          <p:cNvSpPr txBox="1"/>
          <p:nvPr/>
        </p:nvSpPr>
        <p:spPr>
          <a:xfrm>
            <a:off x="8032024" y="5222291"/>
            <a:ext cx="695056" cy="193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err="1"/>
              <a:t>PromethION</a:t>
            </a:r>
            <a:endParaRPr lang="nl-NL" sz="10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03FF1AD-7917-5778-C276-5C7A5EF3798B}"/>
              </a:ext>
            </a:extLst>
          </p:cNvPr>
          <p:cNvGrpSpPr/>
          <p:nvPr/>
        </p:nvGrpSpPr>
        <p:grpSpPr>
          <a:xfrm>
            <a:off x="7975168" y="3961987"/>
            <a:ext cx="729584" cy="640404"/>
            <a:chOff x="7091435" y="4659418"/>
            <a:chExt cx="882039" cy="81600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464A568-46A0-1D66-1914-18244DA0B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91435" y="4659418"/>
              <a:ext cx="882039" cy="56978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8ACAA4F-C5D2-2B8B-D237-1D01A1D6A943}"/>
                </a:ext>
              </a:extLst>
            </p:cNvPr>
            <p:cNvSpPr txBox="1"/>
            <p:nvPr/>
          </p:nvSpPr>
          <p:spPr>
            <a:xfrm>
              <a:off x="7180434" y="5229200"/>
              <a:ext cx="7040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 err="1"/>
                <a:t>SmidgION</a:t>
              </a:r>
              <a:endParaRPr lang="nl-NL" sz="1000" dirty="0"/>
            </a:p>
          </p:txBody>
        </p:sp>
      </p:grpSp>
      <p:pic>
        <p:nvPicPr>
          <p:cNvPr id="39" name="Picture 38" descr="A picture containing indoor, monitor, sitting, white&#10;&#10;Description automatically generated">
            <a:extLst>
              <a:ext uri="{FF2B5EF4-FFF2-40B4-BE49-F238E27FC236}">
                <a16:creationId xmlns:a16="http://schemas.microsoft.com/office/drawing/2014/main" id="{83296463-3DD2-19D8-8605-48F3BF1779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7267" y="1137440"/>
            <a:ext cx="735980" cy="102219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793604A-BBFA-E0EF-EF0B-E8560931FC22}"/>
              </a:ext>
            </a:extLst>
          </p:cNvPr>
          <p:cNvSpPr txBox="1"/>
          <p:nvPr/>
        </p:nvSpPr>
        <p:spPr>
          <a:xfrm>
            <a:off x="7896200" y="3452300"/>
            <a:ext cx="444354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600" dirty="0">
                <a:latin typeface="+mj-lt"/>
              </a:rPr>
              <a:t>Oxford Nanopore Technologies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92605B0-0154-8689-6A55-9849DD57A205}"/>
              </a:ext>
            </a:extLst>
          </p:cNvPr>
          <p:cNvSpPr txBox="1"/>
          <p:nvPr/>
        </p:nvSpPr>
        <p:spPr>
          <a:xfrm>
            <a:off x="8997267" y="369883"/>
            <a:ext cx="262328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600" dirty="0">
                <a:latin typeface="+mj-lt"/>
              </a:rPr>
              <a:t>Pacific Biosystems</a:t>
            </a:r>
          </a:p>
          <a:p>
            <a:r>
              <a:rPr lang="nl-NL" sz="2000" dirty="0">
                <a:latin typeface="+mj-lt"/>
              </a:rPr>
              <a:t>(PacBio)</a:t>
            </a:r>
          </a:p>
          <a:p>
            <a:endParaRPr lang="nl-NL" sz="2600" dirty="0">
              <a:latin typeface="+mj-lt"/>
            </a:endParaRPr>
          </a:p>
          <a:p>
            <a:endParaRPr lang="nl-NL" sz="2600" dirty="0">
              <a:latin typeface="+mj-lt"/>
            </a:endParaRPr>
          </a:p>
          <a:p>
            <a:endParaRPr lang="nl-NL" sz="2600" dirty="0">
              <a:latin typeface="+mj-lt"/>
            </a:endParaRPr>
          </a:p>
          <a:p>
            <a:endParaRPr lang="nl-NL" sz="2600" dirty="0"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9AC331-E09A-FC9C-7C44-56E659D7969F}"/>
              </a:ext>
            </a:extLst>
          </p:cNvPr>
          <p:cNvSpPr txBox="1"/>
          <p:nvPr/>
        </p:nvSpPr>
        <p:spPr>
          <a:xfrm>
            <a:off x="5490762" y="1497037"/>
            <a:ext cx="149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Short read</a:t>
            </a:r>
            <a:endParaRPr lang="nl-NL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3AD132-ABF7-0312-8DB9-2490D1549EFB}"/>
              </a:ext>
            </a:extLst>
          </p:cNvPr>
          <p:cNvSpPr txBox="1"/>
          <p:nvPr/>
        </p:nvSpPr>
        <p:spPr>
          <a:xfrm>
            <a:off x="5317341" y="2465172"/>
            <a:ext cx="1418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Long read</a:t>
            </a:r>
            <a:endParaRPr lang="nl-NL" sz="2400" dirty="0"/>
          </a:p>
        </p:txBody>
      </p:sp>
      <p:sp>
        <p:nvSpPr>
          <p:cNvPr id="46" name="TextBox 3">
            <a:extLst>
              <a:ext uri="{FF2B5EF4-FFF2-40B4-BE49-F238E27FC236}">
                <a16:creationId xmlns:a16="http://schemas.microsoft.com/office/drawing/2014/main" id="{A2C0C39A-EE64-3876-3C27-236FDCF03153}"/>
              </a:ext>
            </a:extLst>
          </p:cNvPr>
          <p:cNvSpPr txBox="1"/>
          <p:nvPr/>
        </p:nvSpPr>
        <p:spPr>
          <a:xfrm>
            <a:off x="989553" y="3333857"/>
            <a:ext cx="190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>
                <a:latin typeface="+mj-lt"/>
              </a:rPr>
              <a:t>Illumina</a:t>
            </a:r>
            <a:endParaRPr lang="nl-NL" sz="2800" dirty="0">
              <a:latin typeface="+mj-lt"/>
            </a:endParaRP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589B4062-6818-AEFA-3E3D-5989400D1FB9}"/>
              </a:ext>
            </a:extLst>
          </p:cNvPr>
          <p:cNvSpPr/>
          <p:nvPr/>
        </p:nvSpPr>
        <p:spPr>
          <a:xfrm>
            <a:off x="3791744" y="620688"/>
            <a:ext cx="1680278" cy="5321270"/>
          </a:xfrm>
          <a:prstGeom prst="rightBrace">
            <a:avLst>
              <a:gd name="adj1" fmla="val 8333"/>
              <a:gd name="adj2" fmla="val 2075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1E34A327-65C7-DB6B-8798-BBC831B8E8AD}"/>
              </a:ext>
            </a:extLst>
          </p:cNvPr>
          <p:cNvSpPr/>
          <p:nvPr/>
        </p:nvSpPr>
        <p:spPr>
          <a:xfrm rot="10800000">
            <a:off x="6678945" y="369883"/>
            <a:ext cx="1680278" cy="5989273"/>
          </a:xfrm>
          <a:prstGeom prst="rightBrace">
            <a:avLst>
              <a:gd name="adj1" fmla="val 8333"/>
              <a:gd name="adj2" fmla="val 6115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F7399C-7811-B3DD-0EC7-7052EB9790CA}"/>
              </a:ext>
            </a:extLst>
          </p:cNvPr>
          <p:cNvSpPr txBox="1"/>
          <p:nvPr/>
        </p:nvSpPr>
        <p:spPr>
          <a:xfrm>
            <a:off x="4188405" y="-135212"/>
            <a:ext cx="3604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Sequencing tech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339822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16" y="1439606"/>
            <a:ext cx="49892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399" dirty="0"/>
              <a:t>Fragmented DNA is sequenced into “reads”</a:t>
            </a:r>
          </a:p>
          <a:p>
            <a:r>
              <a:rPr lang="en-US" sz="2399" dirty="0"/>
              <a:t>Reads can be organized into read pairs</a:t>
            </a:r>
          </a:p>
          <a:p>
            <a:r>
              <a:rPr lang="en-US" sz="2399" dirty="0"/>
              <a:t>Read pairs can be puzzled together into “contigs”</a:t>
            </a:r>
          </a:p>
          <a:p>
            <a:r>
              <a:rPr lang="en-US" sz="2399" dirty="0"/>
              <a:t>Contigs can be ordered according to their expected position into “scaffolds”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FFC4BCF-D17D-6C4C-94D4-BDBBC5E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6606"/>
            <a:ext cx="12191999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</a:t>
            </a:r>
            <a:r>
              <a:rPr lang="nl-NL" sz="4000" dirty="0"/>
              <a:t>hort </a:t>
            </a:r>
            <a:r>
              <a:rPr lang="nl-NL" sz="4000" dirty="0" err="1"/>
              <a:t>read</a:t>
            </a:r>
            <a:r>
              <a:rPr lang="nl-NL" sz="4000" dirty="0"/>
              <a:t> </a:t>
            </a:r>
            <a:r>
              <a:rPr lang="nl-NL" sz="4000" dirty="0" err="1"/>
              <a:t>sequencing</a:t>
            </a:r>
            <a:endParaRPr lang="nl-NL" sz="4000" dirty="0"/>
          </a:p>
        </p:txBody>
      </p:sp>
      <p:pic>
        <p:nvPicPr>
          <p:cNvPr id="11" name="Picture 2" descr="http://upload.wikimedia.org/wikipedia/commons/2/2e/Mapping_Reads.png">
            <a:extLst>
              <a:ext uri="{FF2B5EF4-FFF2-40B4-BE49-F238E27FC236}">
                <a16:creationId xmlns:a16="http://schemas.microsoft.com/office/drawing/2014/main" id="{E4DC321B-87E2-4A4D-A5C2-2C9D17BEF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88"/>
          <a:stretch/>
        </p:blipFill>
        <p:spPr bwMode="auto">
          <a:xfrm>
            <a:off x="5172767" y="2255693"/>
            <a:ext cx="4981780" cy="40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2.le.ac.uk/departments/genetics/vgec/diagrams/217%20whole%20gen%20seq%20b.gif">
            <a:extLst>
              <a:ext uri="{FF2B5EF4-FFF2-40B4-BE49-F238E27FC236}">
                <a16:creationId xmlns:a16="http://schemas.microsoft.com/office/drawing/2014/main" id="{88996D10-7EC3-4C4B-92E7-BBA5EE03A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6" b="14422"/>
          <a:stretch/>
        </p:blipFill>
        <p:spPr bwMode="auto">
          <a:xfrm>
            <a:off x="5792026" y="3692109"/>
            <a:ext cx="4751738" cy="19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9FFF15-0309-416D-9731-A5639E2CF096}"/>
              </a:ext>
            </a:extLst>
          </p:cNvPr>
          <p:cNvSpPr txBox="1"/>
          <p:nvPr/>
        </p:nvSpPr>
        <p:spPr>
          <a:xfrm>
            <a:off x="10215029" y="2867213"/>
            <a:ext cx="84544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Reads</a:t>
            </a:r>
            <a:endParaRPr lang="nl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0131C3-1108-4DD5-833E-9AE933EF9B2B}"/>
              </a:ext>
            </a:extLst>
          </p:cNvPr>
          <p:cNvSpPr txBox="1"/>
          <p:nvPr/>
        </p:nvSpPr>
        <p:spPr>
          <a:xfrm>
            <a:off x="10998399" y="4704050"/>
            <a:ext cx="10080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Contigs</a:t>
            </a:r>
            <a:endParaRPr lang="nl-N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CD82F6-76B2-4690-A977-5590127B3E2F}"/>
              </a:ext>
            </a:extLst>
          </p:cNvPr>
          <p:cNvSpPr txBox="1"/>
          <p:nvPr/>
        </p:nvSpPr>
        <p:spPr>
          <a:xfrm>
            <a:off x="4114056" y="5780903"/>
            <a:ext cx="113388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Scaffold</a:t>
            </a:r>
            <a:endParaRPr lang="nl-NL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03FBC6-9119-467F-9303-DE105659961D}"/>
              </a:ext>
            </a:extLst>
          </p:cNvPr>
          <p:cNvCxnSpPr/>
          <p:nvPr/>
        </p:nvCxnSpPr>
        <p:spPr>
          <a:xfrm flipH="1" flipV="1">
            <a:off x="9815017" y="2468860"/>
            <a:ext cx="486451" cy="398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E713AB-1816-4302-B73D-3D2E1EC31B36}"/>
              </a:ext>
            </a:extLst>
          </p:cNvPr>
          <p:cNvCxnSpPr/>
          <p:nvPr/>
        </p:nvCxnSpPr>
        <p:spPr>
          <a:xfrm flipH="1">
            <a:off x="9931078" y="3265151"/>
            <a:ext cx="370390" cy="426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4DBD79-7D21-4991-891B-6142B1645FE5}"/>
              </a:ext>
            </a:extLst>
          </p:cNvPr>
          <p:cNvCxnSpPr>
            <a:stCxn id="18" idx="1"/>
          </p:cNvCxnSpPr>
          <p:nvPr/>
        </p:nvCxnSpPr>
        <p:spPr>
          <a:xfrm flipH="1">
            <a:off x="10543764" y="4888716"/>
            <a:ext cx="454635" cy="42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48D5781-14B3-4195-9AE7-4463CFAD5418}"/>
              </a:ext>
            </a:extLst>
          </p:cNvPr>
          <p:cNvCxnSpPr>
            <a:cxnSpLocks/>
          </p:cNvCxnSpPr>
          <p:nvPr/>
        </p:nvCxnSpPr>
        <p:spPr>
          <a:xfrm flipV="1">
            <a:off x="5337391" y="5609312"/>
            <a:ext cx="588848" cy="356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308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14F5-A5CC-984A-9233-C41159F2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12192000" cy="1143000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Long </a:t>
            </a:r>
            <a:r>
              <a:rPr lang="nl-NL" sz="4000" dirty="0" err="1"/>
              <a:t>read</a:t>
            </a:r>
            <a:r>
              <a:rPr lang="nl-NL" sz="4000" dirty="0"/>
              <a:t> </a:t>
            </a:r>
            <a:r>
              <a:rPr lang="nl-NL" sz="4000" dirty="0" err="1"/>
              <a:t>sequencing</a:t>
            </a:r>
            <a:endParaRPr lang="nl-NL" sz="4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4FC867-FE5C-3A42-974B-01928A307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84"/>
          <a:stretch/>
        </p:blipFill>
        <p:spPr bwMode="auto">
          <a:xfrm>
            <a:off x="1602706" y="1202844"/>
            <a:ext cx="549781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349B49-98F9-7C49-96E7-B984EC3E61BC}"/>
              </a:ext>
            </a:extLst>
          </p:cNvPr>
          <p:cNvSpPr txBox="1"/>
          <p:nvPr/>
        </p:nvSpPr>
        <p:spPr>
          <a:xfrm>
            <a:off x="7206434" y="1202844"/>
            <a:ext cx="46960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short reads: </a:t>
            </a:r>
            <a:r>
              <a:rPr lang="en-US" sz="2400" dirty="0" err="1"/>
              <a:t>contig</a:t>
            </a:r>
            <a:r>
              <a:rPr lang="en-US" sz="2400" dirty="0"/>
              <a:t> breaks</a:t>
            </a:r>
          </a:p>
          <a:p>
            <a:endParaRPr lang="en-US" sz="2400" dirty="0"/>
          </a:p>
          <a:p>
            <a:r>
              <a:rPr lang="en-US" sz="2400" dirty="0"/>
              <a:t>long reads span repeats</a:t>
            </a:r>
            <a:endParaRPr lang="nl-NL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resulting in complete assemblies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Recognizing what is plasmid</a:t>
            </a:r>
          </a:p>
          <a:p>
            <a:r>
              <a:rPr lang="en-US" sz="2400" dirty="0"/>
              <a:t>and what is chromosomal DNA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45E18-1C86-964D-A4DA-D54E9EA7B642}"/>
              </a:ext>
            </a:extLst>
          </p:cNvPr>
          <p:cNvSpPr txBox="1"/>
          <p:nvPr/>
        </p:nvSpPr>
        <p:spPr>
          <a:xfrm>
            <a:off x="2053641" y="5698698"/>
            <a:ext cx="207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 read assembly</a:t>
            </a:r>
            <a:endParaRPr lang="nl-NL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6DE752EB-9C00-374F-AE5F-EEEB84EF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03" y="3435092"/>
            <a:ext cx="5544616" cy="213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A5A9C6-03CD-8042-989E-DEF9BE82D3F0}"/>
              </a:ext>
            </a:extLst>
          </p:cNvPr>
          <p:cNvSpPr txBox="1"/>
          <p:nvPr/>
        </p:nvSpPr>
        <p:spPr>
          <a:xfrm>
            <a:off x="5366008" y="5713182"/>
            <a:ext cx="198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read assembly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26216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19536" y="301879"/>
            <a:ext cx="8928992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4000" dirty="0"/>
              <a:t>Terminology: Sequence Alignment</a:t>
            </a:r>
            <a:endParaRPr lang="en-GB" sz="4000" dirty="0"/>
          </a:p>
        </p:txBody>
      </p:sp>
      <p:sp>
        <p:nvSpPr>
          <p:cNvPr id="7" name="Tekstvak 1"/>
          <p:cNvSpPr txBox="1"/>
          <p:nvPr/>
        </p:nvSpPr>
        <p:spPr>
          <a:xfrm>
            <a:off x="5015880" y="2564904"/>
            <a:ext cx="4147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cs typeface="Courier New" pitchFamily="49" charset="0"/>
              </a:rPr>
              <a:t>ACGCGATTCAGGTTACCAGCGTAGCGCATTA- CAC</a:t>
            </a:r>
            <a:endParaRPr lang="nl-NL" sz="1600" dirty="0">
              <a:cs typeface="Courier New" pitchFamily="49" charset="0"/>
            </a:endParaRPr>
          </a:p>
        </p:txBody>
      </p:sp>
      <p:sp>
        <p:nvSpPr>
          <p:cNvPr id="8" name="Tekstvak 16"/>
          <p:cNvSpPr txBox="1"/>
          <p:nvPr/>
        </p:nvSpPr>
        <p:spPr>
          <a:xfrm>
            <a:off x="5017069" y="2869167"/>
            <a:ext cx="4109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cs typeface="Courier New" pitchFamily="49" charset="0"/>
              </a:rPr>
              <a:t>ACGCG</a:t>
            </a:r>
            <a:r>
              <a:rPr lang="en-US" sz="1600" dirty="0">
                <a:solidFill>
                  <a:srgbClr val="FF0000"/>
                </a:solidFill>
                <a:uFill>
                  <a:solidFill>
                    <a:srgbClr val="C00000"/>
                  </a:solidFill>
                </a:uFill>
                <a:cs typeface="Courier New" pitchFamily="49" charset="0"/>
              </a:rPr>
              <a:t>T</a:t>
            </a:r>
            <a:r>
              <a:rPr lang="en-US" sz="1600" dirty="0">
                <a:solidFill>
                  <a:srgbClr val="FF0000"/>
                </a:solidFill>
                <a:cs typeface="Courier New" pitchFamily="49" charset="0"/>
              </a:rPr>
              <a:t>TTCAGGTTACCAGCGTAGCGCATTAGCAC</a:t>
            </a:r>
            <a:endParaRPr lang="nl-NL" sz="1600" dirty="0">
              <a:solidFill>
                <a:srgbClr val="FF0000"/>
              </a:solidFill>
              <a:cs typeface="Courier New" pitchFamily="49" charset="0"/>
            </a:endParaRPr>
          </a:p>
        </p:txBody>
      </p:sp>
      <p:sp>
        <p:nvSpPr>
          <p:cNvPr id="9" name="Tekstvak 2"/>
          <p:cNvSpPr txBox="1"/>
          <p:nvPr/>
        </p:nvSpPr>
        <p:spPr>
          <a:xfrm>
            <a:off x="2942122" y="2548549"/>
            <a:ext cx="1865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Reference sequence</a:t>
            </a:r>
            <a:endParaRPr lang="nl-NL" sz="1600" dirty="0"/>
          </a:p>
        </p:txBody>
      </p:sp>
      <p:sp>
        <p:nvSpPr>
          <p:cNvPr id="10" name="Tekstvak 3"/>
          <p:cNvSpPr txBox="1"/>
          <p:nvPr/>
        </p:nvSpPr>
        <p:spPr>
          <a:xfrm>
            <a:off x="2966620" y="2862216"/>
            <a:ext cx="2026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Aligned sequence  1</a:t>
            </a:r>
            <a:endParaRPr lang="nl-NL" sz="1600" dirty="0">
              <a:solidFill>
                <a:srgbClr val="FF0000"/>
              </a:solidFill>
            </a:endParaRPr>
          </a:p>
        </p:txBody>
      </p:sp>
      <p:sp>
        <p:nvSpPr>
          <p:cNvPr id="11" name="Tekstvak 27"/>
          <p:cNvSpPr txBox="1"/>
          <p:nvPr/>
        </p:nvSpPr>
        <p:spPr>
          <a:xfrm>
            <a:off x="5023309" y="3134884"/>
            <a:ext cx="478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cs typeface="Courier New" pitchFamily="49" charset="0"/>
              </a:rPr>
              <a:t>ACGCG</a:t>
            </a:r>
            <a:r>
              <a:rPr lang="en-US" sz="1600" dirty="0">
                <a:solidFill>
                  <a:schemeClr val="tx2"/>
                </a:solidFill>
                <a:uFill>
                  <a:solidFill>
                    <a:srgbClr val="C00000"/>
                  </a:solidFill>
                </a:uFill>
                <a:cs typeface="Courier New" pitchFamily="49" charset="0"/>
              </a:rPr>
              <a:t>A</a:t>
            </a:r>
            <a:r>
              <a:rPr lang="en-US" sz="1600" dirty="0">
                <a:solidFill>
                  <a:schemeClr val="tx2"/>
                </a:solidFill>
                <a:cs typeface="Courier New" pitchFamily="49" charset="0"/>
              </a:rPr>
              <a:t>TTCAGGTTACCAGCGTACCGC –TTA -CAC</a:t>
            </a:r>
            <a:endParaRPr lang="nl-NL" sz="1600" dirty="0">
              <a:solidFill>
                <a:schemeClr val="tx2"/>
              </a:solidFill>
              <a:cs typeface="Courier New" pitchFamily="49" charset="0"/>
            </a:endParaRPr>
          </a:p>
        </p:txBody>
      </p:sp>
      <p:cxnSp>
        <p:nvCxnSpPr>
          <p:cNvPr id="12" name="Rechte verbindingslijn met pijl 6"/>
          <p:cNvCxnSpPr>
            <a:cxnSpLocks/>
          </p:cNvCxnSpPr>
          <p:nvPr/>
        </p:nvCxnSpPr>
        <p:spPr>
          <a:xfrm flipV="1">
            <a:off x="5122931" y="3447525"/>
            <a:ext cx="630339" cy="614846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hoek 10"/>
          <p:cNvSpPr/>
          <p:nvPr/>
        </p:nvSpPr>
        <p:spPr>
          <a:xfrm>
            <a:off x="5683895" y="2629363"/>
            <a:ext cx="138751" cy="771264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4" name="Rechthoek 55"/>
          <p:cNvSpPr/>
          <p:nvPr/>
        </p:nvSpPr>
        <p:spPr>
          <a:xfrm>
            <a:off x="7656242" y="2637294"/>
            <a:ext cx="139371" cy="74896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500"/>
          </a:p>
        </p:txBody>
      </p:sp>
      <p:sp>
        <p:nvSpPr>
          <p:cNvPr id="17" name="Tekstvak 9"/>
          <p:cNvSpPr txBox="1"/>
          <p:nvPr/>
        </p:nvSpPr>
        <p:spPr>
          <a:xfrm>
            <a:off x="1715877" y="4099484"/>
            <a:ext cx="53559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Single nucleotide polymorphism (SNP)</a:t>
            </a:r>
          </a:p>
        </p:txBody>
      </p:sp>
      <p:cxnSp>
        <p:nvCxnSpPr>
          <p:cNvPr id="18" name="Rechte verbindingslijn met pijl 52"/>
          <p:cNvCxnSpPr>
            <a:cxnSpLocks/>
          </p:cNvCxnSpPr>
          <p:nvPr/>
        </p:nvCxnSpPr>
        <p:spPr>
          <a:xfrm flipV="1">
            <a:off x="6898068" y="3472861"/>
            <a:ext cx="758174" cy="56998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vak 53"/>
          <p:cNvSpPr txBox="1"/>
          <p:nvPr/>
        </p:nvSpPr>
        <p:spPr>
          <a:xfrm>
            <a:off x="2980308" y="3134884"/>
            <a:ext cx="2109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Aligned sequence  2</a:t>
            </a:r>
            <a:endParaRPr lang="nl-N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F4C452-08D2-8A4C-8371-67090FA1BB7A}"/>
              </a:ext>
            </a:extLst>
          </p:cNvPr>
          <p:cNvSpPr txBox="1"/>
          <p:nvPr/>
        </p:nvSpPr>
        <p:spPr>
          <a:xfrm>
            <a:off x="9162268" y="3434662"/>
            <a:ext cx="13885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insertion</a:t>
            </a:r>
          </a:p>
        </p:txBody>
      </p:sp>
      <p:cxnSp>
        <p:nvCxnSpPr>
          <p:cNvPr id="24" name="Rechte verbindingslijn met pijl 52">
            <a:extLst>
              <a:ext uri="{FF2B5EF4-FFF2-40B4-BE49-F238E27FC236}">
                <a16:creationId xmlns:a16="http://schemas.microsoft.com/office/drawing/2014/main" id="{0716DFCB-8C65-694D-BD8B-6B54F4C9DA85}"/>
              </a:ext>
            </a:extLst>
          </p:cNvPr>
          <p:cNvCxnSpPr>
            <a:cxnSpLocks/>
          </p:cNvCxnSpPr>
          <p:nvPr/>
        </p:nvCxnSpPr>
        <p:spPr>
          <a:xfrm flipH="1" flipV="1">
            <a:off x="8694668" y="3183129"/>
            <a:ext cx="469079" cy="319058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52">
            <a:extLst>
              <a:ext uri="{FF2B5EF4-FFF2-40B4-BE49-F238E27FC236}">
                <a16:creationId xmlns:a16="http://schemas.microsoft.com/office/drawing/2014/main" id="{C032E457-6FDF-8545-B4A5-CB6954326E79}"/>
              </a:ext>
            </a:extLst>
          </p:cNvPr>
          <p:cNvCxnSpPr>
            <a:cxnSpLocks/>
          </p:cNvCxnSpPr>
          <p:nvPr/>
        </p:nvCxnSpPr>
        <p:spPr>
          <a:xfrm flipH="1" flipV="1">
            <a:off x="8181240" y="3418599"/>
            <a:ext cx="220258" cy="589951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5CE379A-A4A3-4045-BB04-3E9A04FF2090}"/>
              </a:ext>
            </a:extLst>
          </p:cNvPr>
          <p:cNvSpPr txBox="1"/>
          <p:nvPr/>
        </p:nvSpPr>
        <p:spPr>
          <a:xfrm>
            <a:off x="7749012" y="4062371"/>
            <a:ext cx="13049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deletion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9BD4C9-D8BC-4963-86DD-2179309DEFD4}"/>
              </a:ext>
            </a:extLst>
          </p:cNvPr>
          <p:cNvSpPr txBox="1"/>
          <p:nvPr/>
        </p:nvSpPr>
        <p:spPr>
          <a:xfrm>
            <a:off x="9613895" y="4310092"/>
            <a:ext cx="8531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indel</a:t>
            </a:r>
          </a:p>
        </p:txBody>
      </p:sp>
      <p:cxnSp>
        <p:nvCxnSpPr>
          <p:cNvPr id="29" name="Rechte verbindingslijn met pijl 52">
            <a:extLst>
              <a:ext uri="{FF2B5EF4-FFF2-40B4-BE49-F238E27FC236}">
                <a16:creationId xmlns:a16="http://schemas.microsoft.com/office/drawing/2014/main" id="{A21D05D3-9795-44F0-ADEC-415B4D70C3C9}"/>
              </a:ext>
            </a:extLst>
          </p:cNvPr>
          <p:cNvCxnSpPr>
            <a:cxnSpLocks/>
          </p:cNvCxnSpPr>
          <p:nvPr/>
        </p:nvCxnSpPr>
        <p:spPr>
          <a:xfrm>
            <a:off x="8719028" y="4516038"/>
            <a:ext cx="802557" cy="92597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52">
            <a:extLst>
              <a:ext uri="{FF2B5EF4-FFF2-40B4-BE49-F238E27FC236}">
                <a16:creationId xmlns:a16="http://schemas.microsoft.com/office/drawing/2014/main" id="{2F97465E-81F4-4C2D-84FC-3F1599C9CB96}"/>
              </a:ext>
            </a:extLst>
          </p:cNvPr>
          <p:cNvCxnSpPr>
            <a:cxnSpLocks/>
          </p:cNvCxnSpPr>
          <p:nvPr/>
        </p:nvCxnSpPr>
        <p:spPr>
          <a:xfrm>
            <a:off x="9562232" y="3906304"/>
            <a:ext cx="294297" cy="474468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5054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A722701-CC26-CC4B-8F93-BD1F277EB064}"/>
              </a:ext>
            </a:extLst>
          </p:cNvPr>
          <p:cNvSpPr/>
          <p:nvPr/>
        </p:nvSpPr>
        <p:spPr>
          <a:xfrm>
            <a:off x="2171368" y="1642573"/>
            <a:ext cx="7481787" cy="4093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71368" y="299188"/>
            <a:ext cx="7803212" cy="897564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>
                <a:ea typeface="ＭＳ Ｐゴシック" pitchFamily="34" charset="-128"/>
              </a:rPr>
              <a:t>Multi Locus Sequence Typing (MLST)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12FBF9-685D-CC49-B4C6-209CDCEDE2B7}"/>
              </a:ext>
            </a:extLst>
          </p:cNvPr>
          <p:cNvGrpSpPr/>
          <p:nvPr/>
        </p:nvGrpSpPr>
        <p:grpSpPr>
          <a:xfrm>
            <a:off x="2141076" y="1642573"/>
            <a:ext cx="7105078" cy="3807193"/>
            <a:chOff x="2141076" y="1642573"/>
            <a:chExt cx="7105078" cy="3807193"/>
          </a:xfrm>
        </p:grpSpPr>
        <p:sp>
          <p:nvSpPr>
            <p:cNvPr id="9" name="TextBox 8"/>
            <p:cNvSpPr txBox="1"/>
            <p:nvPr/>
          </p:nvSpPr>
          <p:spPr>
            <a:xfrm>
              <a:off x="5854269" y="4740479"/>
              <a:ext cx="13019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err="1"/>
                <a:t>Allelic</a:t>
              </a:r>
              <a:endParaRPr lang="nl-NL" sz="2000" dirty="0"/>
            </a:p>
            <a:p>
              <a:r>
                <a:rPr lang="nl-NL" sz="2000" dirty="0" err="1"/>
                <a:t>Sequences</a:t>
              </a:r>
              <a:endParaRPr lang="nl-NL" sz="2000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3777345" y="2812417"/>
              <a:ext cx="922989" cy="1667462"/>
              <a:chOff x="3021873" y="2155192"/>
              <a:chExt cx="1118079" cy="196599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3021873" y="2155192"/>
                <a:ext cx="1118079" cy="9629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3021873" y="2447177"/>
                <a:ext cx="1118079" cy="69798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021873" y="3221360"/>
                <a:ext cx="1118079" cy="2526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3021873" y="3068960"/>
                <a:ext cx="1118079" cy="1524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3021873" y="3250950"/>
                <a:ext cx="1118079" cy="5316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3021873" y="3301688"/>
                <a:ext cx="1113706" cy="8194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V="1">
                <a:off x="3021873" y="2784310"/>
                <a:ext cx="1118079" cy="3996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00" name="Group 4099"/>
            <p:cNvGrpSpPr/>
            <p:nvPr/>
          </p:nvGrpSpPr>
          <p:grpSpPr>
            <a:xfrm>
              <a:off x="4906773" y="2732399"/>
              <a:ext cx="475549" cy="1771141"/>
              <a:chOff x="4283968" y="2060848"/>
              <a:chExt cx="576064" cy="2088232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4283968" y="2060848"/>
                <a:ext cx="576064" cy="45719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283968" y="2155192"/>
                <a:ext cx="576064" cy="45719"/>
              </a:xfrm>
              <a:prstGeom prst="round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4283968" y="2636912"/>
                <a:ext cx="576064" cy="45719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4283968" y="2731256"/>
                <a:ext cx="576064" cy="45719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4283968" y="2352833"/>
                <a:ext cx="576064" cy="45719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283968" y="2447177"/>
                <a:ext cx="576064" cy="45719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4283968" y="3000905"/>
                <a:ext cx="576064" cy="45719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4283968" y="3095249"/>
                <a:ext cx="576064" cy="45719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283968" y="3356992"/>
                <a:ext cx="576064" cy="45719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283968" y="3451336"/>
                <a:ext cx="576064" cy="45719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283968" y="3648977"/>
                <a:ext cx="576064" cy="45719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4283968" y="3743321"/>
                <a:ext cx="576064" cy="45719"/>
              </a:xfrm>
              <a:prstGeom prst="round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4283968" y="4009017"/>
                <a:ext cx="576064" cy="45719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283968" y="4103361"/>
                <a:ext cx="576064" cy="45719"/>
              </a:xfrm>
              <a:prstGeom prst="round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5917315" y="2596988"/>
              <a:ext cx="769954" cy="1864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50"/>
                </a:lnSpc>
              </a:pPr>
              <a:r>
                <a:rPr lang="nl-NL" sz="1200" dirty="0"/>
                <a:t>..GCTTG..</a:t>
              </a:r>
            </a:p>
            <a:p>
              <a:pPr>
                <a:lnSpc>
                  <a:spcPts val="1950"/>
                </a:lnSpc>
              </a:pPr>
              <a:r>
                <a:rPr lang="nl-NL" sz="1200" dirty="0"/>
                <a:t>..TAGGC..</a:t>
              </a:r>
            </a:p>
            <a:p>
              <a:pPr>
                <a:lnSpc>
                  <a:spcPts val="1950"/>
                </a:lnSpc>
              </a:pPr>
              <a:r>
                <a:rPr lang="nl-NL" sz="1200" dirty="0"/>
                <a:t>..ATGCA..</a:t>
              </a:r>
            </a:p>
            <a:p>
              <a:pPr>
                <a:lnSpc>
                  <a:spcPts val="1950"/>
                </a:lnSpc>
              </a:pPr>
              <a:r>
                <a:rPr lang="nl-NL" sz="1200" dirty="0"/>
                <a:t>..TAAGA..</a:t>
              </a:r>
            </a:p>
            <a:p>
              <a:pPr>
                <a:lnSpc>
                  <a:spcPts val="1950"/>
                </a:lnSpc>
              </a:pPr>
              <a:r>
                <a:rPr lang="nl-NL" sz="1200" dirty="0"/>
                <a:t>..ACTGA..</a:t>
              </a:r>
            </a:p>
            <a:p>
              <a:pPr>
                <a:lnSpc>
                  <a:spcPts val="1950"/>
                </a:lnSpc>
              </a:pPr>
              <a:r>
                <a:rPr lang="nl-NL" sz="1200" dirty="0"/>
                <a:t>..CGCTG..</a:t>
              </a:r>
            </a:p>
            <a:p>
              <a:pPr>
                <a:lnSpc>
                  <a:spcPts val="1950"/>
                </a:lnSpc>
              </a:pPr>
              <a:r>
                <a:rPr lang="nl-NL" sz="1200" dirty="0"/>
                <a:t>..GAATC..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225073" y="2584672"/>
              <a:ext cx="263214" cy="1864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50"/>
                </a:lnSpc>
              </a:pPr>
              <a:r>
                <a:rPr lang="nl-NL" sz="1200" dirty="0"/>
                <a:t>2</a:t>
              </a:r>
            </a:p>
            <a:p>
              <a:pPr>
                <a:lnSpc>
                  <a:spcPts val="1950"/>
                </a:lnSpc>
              </a:pPr>
              <a:r>
                <a:rPr lang="nl-NL" sz="1200" dirty="0"/>
                <a:t>3</a:t>
              </a:r>
            </a:p>
            <a:p>
              <a:pPr>
                <a:lnSpc>
                  <a:spcPts val="1950"/>
                </a:lnSpc>
              </a:pPr>
              <a:r>
                <a:rPr lang="nl-NL" sz="1200" dirty="0"/>
                <a:t>1</a:t>
              </a:r>
            </a:p>
            <a:p>
              <a:pPr>
                <a:lnSpc>
                  <a:spcPts val="1950"/>
                </a:lnSpc>
              </a:pPr>
              <a:r>
                <a:rPr lang="nl-NL" sz="1200" dirty="0"/>
                <a:t>1</a:t>
              </a:r>
            </a:p>
            <a:p>
              <a:pPr>
                <a:lnSpc>
                  <a:spcPts val="1950"/>
                </a:lnSpc>
              </a:pPr>
              <a:r>
                <a:rPr lang="nl-NL" sz="1200" dirty="0"/>
                <a:t>4</a:t>
              </a:r>
            </a:p>
            <a:p>
              <a:pPr>
                <a:lnSpc>
                  <a:spcPts val="1950"/>
                </a:lnSpc>
              </a:pPr>
              <a:r>
                <a:rPr lang="nl-NL" sz="1200" dirty="0"/>
                <a:t>4</a:t>
              </a:r>
            </a:p>
            <a:p>
              <a:pPr>
                <a:lnSpc>
                  <a:spcPts val="1950"/>
                </a:lnSpc>
              </a:pPr>
              <a:r>
                <a:rPr lang="nl-NL" sz="1200" dirty="0"/>
                <a:t>3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176170" y="3431825"/>
              <a:ext cx="61420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350" b="1" dirty="0"/>
                <a:t>ST398</a:t>
              </a:r>
            </a:p>
          </p:txBody>
        </p:sp>
        <p:sp>
          <p:nvSpPr>
            <p:cNvPr id="4101" name="Right Arrow 4100"/>
            <p:cNvSpPr/>
            <p:nvPr/>
          </p:nvSpPr>
          <p:spPr>
            <a:xfrm>
              <a:off x="5563485" y="3536810"/>
              <a:ext cx="353828" cy="26933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6868411" y="3536810"/>
              <a:ext cx="353828" cy="26933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2766803" y="3258903"/>
              <a:ext cx="772766" cy="731299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41076" y="4741880"/>
              <a:ext cx="25253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 err="1"/>
                <a:t>Housekeeping</a:t>
              </a:r>
              <a:r>
                <a:rPr lang="nl-NL" sz="2000" dirty="0"/>
                <a:t> </a:t>
              </a:r>
              <a:r>
                <a:rPr lang="nl-NL" sz="2000" dirty="0" err="1"/>
                <a:t>genes</a:t>
              </a:r>
              <a:r>
                <a:rPr lang="nl-NL" sz="2000" dirty="0"/>
                <a:t> </a:t>
              </a:r>
            </a:p>
            <a:p>
              <a:r>
                <a:rPr lang="nl-NL" sz="2000" dirty="0"/>
                <a:t>(or </a:t>
              </a:r>
              <a:r>
                <a:rPr lang="nl-NL" sz="2000" dirty="0" err="1"/>
                <a:t>core</a:t>
              </a:r>
              <a:r>
                <a:rPr lang="nl-NL" sz="2000" dirty="0"/>
                <a:t> </a:t>
              </a:r>
              <a:r>
                <a:rPr lang="nl-NL" sz="2000" dirty="0" err="1"/>
                <a:t>genes</a:t>
              </a:r>
              <a:r>
                <a:rPr lang="nl-NL" sz="2000" dirty="0"/>
                <a:t>)</a:t>
              </a:r>
            </a:p>
          </p:txBody>
        </p:sp>
        <p:sp>
          <p:nvSpPr>
            <p:cNvPr id="4106" name="TextBox 4105"/>
            <p:cNvSpPr txBox="1"/>
            <p:nvPr/>
          </p:nvSpPr>
          <p:spPr>
            <a:xfrm>
              <a:off x="3472617" y="3928296"/>
              <a:ext cx="38504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350" i="1" dirty="0"/>
                <a:t>tuf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766803" y="4058326"/>
              <a:ext cx="61266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350" i="1" dirty="0"/>
                <a:t>cpn60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291255" y="3942138"/>
              <a:ext cx="41876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350" i="1" dirty="0" err="1"/>
                <a:t>pta</a:t>
              </a:r>
              <a:endParaRPr lang="nl-NL" sz="1350" i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553991" y="2836848"/>
              <a:ext cx="52290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350" i="1" dirty="0" err="1"/>
                <a:t>purA</a:t>
              </a:r>
              <a:endParaRPr lang="nl-NL" sz="1350" i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71368" y="3325439"/>
              <a:ext cx="41498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350" i="1" dirty="0" err="1"/>
                <a:t>fdh</a:t>
              </a:r>
              <a:endParaRPr lang="nl-NL" sz="1350" i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150150" y="2897922"/>
              <a:ext cx="42511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350" i="1" dirty="0" err="1"/>
                <a:t>ack</a:t>
              </a:r>
              <a:endParaRPr lang="nl-NL" sz="1350" i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500259" y="3134336"/>
              <a:ext cx="45541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50" i="1" dirty="0"/>
                <a:t>sar</a:t>
              </a:r>
            </a:p>
          </p:txBody>
        </p:sp>
        <p:cxnSp>
          <p:nvCxnSpPr>
            <p:cNvPr id="4108" name="Straight Connector 4107"/>
            <p:cNvCxnSpPr/>
            <p:nvPr/>
          </p:nvCxnSpPr>
          <p:spPr>
            <a:xfrm flipH="1">
              <a:off x="2574480" y="3489936"/>
              <a:ext cx="251767" cy="382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 flipV="1">
              <a:off x="2885691" y="3226793"/>
              <a:ext cx="134415" cy="67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cxnSpLocks/>
            </p:cNvCxnSpPr>
            <p:nvPr/>
          </p:nvCxnSpPr>
          <p:spPr>
            <a:xfrm flipV="1">
              <a:off x="3288849" y="3166831"/>
              <a:ext cx="73859" cy="1578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3501099" y="3364216"/>
              <a:ext cx="131603" cy="1796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3444646" y="3894050"/>
              <a:ext cx="127683" cy="766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2708360" y="3851602"/>
              <a:ext cx="145275" cy="14899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V="1">
              <a:off x="3004578" y="3953235"/>
              <a:ext cx="59444" cy="1784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/>
            <p:cNvGrpSpPr/>
            <p:nvPr/>
          </p:nvGrpSpPr>
          <p:grpSpPr>
            <a:xfrm>
              <a:off x="7545772" y="2825995"/>
              <a:ext cx="630399" cy="1638769"/>
              <a:chOff x="7092280" y="2057343"/>
              <a:chExt cx="763644" cy="1932161"/>
            </a:xfrm>
          </p:grpSpPr>
          <p:cxnSp>
            <p:nvCxnSpPr>
              <p:cNvPr id="4096" name="Straight Arrow Connector 4095"/>
              <p:cNvCxnSpPr/>
              <p:nvPr/>
            </p:nvCxnSpPr>
            <p:spPr>
              <a:xfrm>
                <a:off x="7098375" y="2057343"/>
                <a:ext cx="757549" cy="66319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 flipV="1">
                <a:off x="7098375" y="3172858"/>
                <a:ext cx="757549" cy="81664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>
                <a:off x="7112340" y="2348880"/>
                <a:ext cx="743584" cy="46225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>
                <a:off x="7112340" y="2655496"/>
                <a:ext cx="743584" cy="24971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>
                <a:off x="7092280" y="2996952"/>
                <a:ext cx="763644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 flipV="1">
                <a:off x="7092280" y="3027111"/>
                <a:ext cx="763644" cy="26569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 flipV="1">
                <a:off x="7098375" y="3084357"/>
                <a:ext cx="747101" cy="56796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Rounded Rectangle 110"/>
              <p:cNvSpPr/>
              <p:nvPr/>
            </p:nvSpPr>
            <p:spPr>
              <a:xfrm>
                <a:off x="7711908" y="2535876"/>
                <a:ext cx="142650" cy="83246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/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4823047" y="4740480"/>
              <a:ext cx="10105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PCR product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083458" y="4740480"/>
              <a:ext cx="10105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 err="1"/>
                <a:t>Allelic</a:t>
              </a:r>
              <a:r>
                <a:rPr lang="nl-NL" sz="2000" dirty="0"/>
                <a:t> type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997839" y="4740479"/>
              <a:ext cx="1248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Sequence type (ST)</a:t>
              </a:r>
            </a:p>
          </p:txBody>
        </p:sp>
        <p:cxnSp>
          <p:nvCxnSpPr>
            <p:cNvPr id="116" name="Straight Connector 115"/>
            <p:cNvCxnSpPr>
              <a:cxnSpLocks/>
            </p:cNvCxnSpPr>
            <p:nvPr/>
          </p:nvCxnSpPr>
          <p:spPr>
            <a:xfrm>
              <a:off x="4833234" y="2398988"/>
              <a:ext cx="5486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7165629" y="2397021"/>
              <a:ext cx="5944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7878952" y="2397021"/>
              <a:ext cx="59439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5560653" y="2397021"/>
              <a:ext cx="11662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555744" y="1986158"/>
              <a:ext cx="1386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err="1"/>
                <a:t>Sequencing</a:t>
              </a:r>
              <a:endParaRPr lang="nl-NL" sz="2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33234" y="1986158"/>
              <a:ext cx="1010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PCR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23775" y="1986158"/>
              <a:ext cx="847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 err="1"/>
                <a:t>alleles</a:t>
              </a:r>
              <a:endParaRPr lang="nl-NL" sz="2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971552" y="1695963"/>
              <a:ext cx="5349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/>
                <a:t>  ST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067912" y="1642573"/>
              <a:ext cx="17453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i="1" dirty="0"/>
                <a:t>Web </a:t>
              </a:r>
              <a:r>
                <a:rPr lang="nl-NL" sz="2000" i="1" dirty="0" err="1"/>
                <a:t>assigned</a:t>
              </a:r>
              <a:r>
                <a:rPr lang="nl-NL" sz="2000" i="1" dirty="0"/>
                <a:t> :</a:t>
              </a:r>
              <a:endParaRPr lang="en-US" sz="2000" i="1" dirty="0"/>
            </a:p>
          </p:txBody>
        </p:sp>
        <p:sp>
          <p:nvSpPr>
            <p:cNvPr id="84" name="Boog 9"/>
            <p:cNvSpPr/>
            <p:nvPr/>
          </p:nvSpPr>
          <p:spPr>
            <a:xfrm>
              <a:off x="3433868" y="3531360"/>
              <a:ext cx="37741" cy="254478"/>
            </a:xfrm>
            <a:prstGeom prst="arc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85" name="Boog 13"/>
            <p:cNvSpPr/>
            <p:nvPr/>
          </p:nvSpPr>
          <p:spPr>
            <a:xfrm rot="3540000">
              <a:off x="3268226" y="3791257"/>
              <a:ext cx="38776" cy="247685"/>
            </a:xfrm>
            <a:prstGeom prst="arc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86" name="Boog 14"/>
            <p:cNvSpPr/>
            <p:nvPr/>
          </p:nvSpPr>
          <p:spPr>
            <a:xfrm rot="6780000">
              <a:off x="3001347" y="3769502"/>
              <a:ext cx="38776" cy="247685"/>
            </a:xfrm>
            <a:prstGeom prst="arc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88" name="Boog 15"/>
            <p:cNvSpPr/>
            <p:nvPr/>
          </p:nvSpPr>
          <p:spPr>
            <a:xfrm rot="9960000">
              <a:off x="2844206" y="3541458"/>
              <a:ext cx="37741" cy="254478"/>
            </a:xfrm>
            <a:prstGeom prst="arc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89" name="Boog 16"/>
            <p:cNvSpPr/>
            <p:nvPr/>
          </p:nvSpPr>
          <p:spPr>
            <a:xfrm rot="13080000">
              <a:off x="2929535" y="3298185"/>
              <a:ext cx="37741" cy="254478"/>
            </a:xfrm>
            <a:prstGeom prst="arc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90" name="Boog 18"/>
            <p:cNvSpPr/>
            <p:nvPr/>
          </p:nvSpPr>
          <p:spPr>
            <a:xfrm rot="18840000">
              <a:off x="3358546" y="3318029"/>
              <a:ext cx="38776" cy="247685"/>
            </a:xfrm>
            <a:prstGeom prst="arc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91" name="Boog 17"/>
            <p:cNvSpPr/>
            <p:nvPr/>
          </p:nvSpPr>
          <p:spPr>
            <a:xfrm rot="16200000">
              <a:off x="3099123" y="3220987"/>
              <a:ext cx="38776" cy="247685"/>
            </a:xfrm>
            <a:prstGeom prst="arc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</p:grpSp>
    </p:spTree>
    <p:extLst>
      <p:ext uri="{BB962C8B-B14F-4D97-AF65-F5344CB8AC3E}">
        <p14:creationId xmlns:p14="http://schemas.microsoft.com/office/powerpoint/2010/main" val="65264898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71368" y="299188"/>
            <a:ext cx="7803212" cy="897564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>
                <a:ea typeface="ＭＳ Ｐゴシック" pitchFamily="34" charset="-128"/>
              </a:rPr>
              <a:t>Multi Locus Sequence Typing (MLST)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C8057-FF80-416A-8294-6483ECBAE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4" t="1908" r="50893" b="82939"/>
          <a:stretch/>
        </p:blipFill>
        <p:spPr>
          <a:xfrm>
            <a:off x="1168457" y="1482732"/>
            <a:ext cx="10359397" cy="951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A8F099-1724-4936-B075-AF876694A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4" t="84848" r="50893"/>
          <a:stretch/>
        </p:blipFill>
        <p:spPr>
          <a:xfrm>
            <a:off x="1168456" y="4281812"/>
            <a:ext cx="10359398" cy="951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A72FDA-1CA9-4F46-BC78-B63FC45F2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4" t="34743" r="50893" b="50105"/>
          <a:stretch/>
        </p:blipFill>
        <p:spPr>
          <a:xfrm>
            <a:off x="1168457" y="2844097"/>
            <a:ext cx="10359397" cy="9515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82A9ED-83F2-4392-AAB9-D6E92391A95A}"/>
              </a:ext>
            </a:extLst>
          </p:cNvPr>
          <p:cNvSpPr txBox="1"/>
          <p:nvPr/>
        </p:nvSpPr>
        <p:spPr>
          <a:xfrm>
            <a:off x="625531" y="1281399"/>
            <a:ext cx="10858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Gene 1</a:t>
            </a:r>
          </a:p>
          <a:p>
            <a:r>
              <a:rPr lang="nl-NL" sz="1000" dirty="0" err="1"/>
              <a:t>Allele</a:t>
            </a:r>
            <a:r>
              <a:rPr lang="nl-NL" sz="1000" dirty="0"/>
              <a:t> 1</a:t>
            </a:r>
          </a:p>
          <a:p>
            <a:r>
              <a:rPr lang="nl-NL" sz="1000" dirty="0"/>
              <a:t>1</a:t>
            </a:r>
          </a:p>
          <a:p>
            <a:r>
              <a:rPr lang="nl-NL" sz="1000" dirty="0"/>
              <a:t>1</a:t>
            </a:r>
          </a:p>
          <a:p>
            <a:r>
              <a:rPr lang="nl-NL" sz="1000" dirty="0"/>
              <a:t>1</a:t>
            </a:r>
          </a:p>
          <a:p>
            <a:r>
              <a:rPr lang="nl-NL" sz="1000" dirty="0"/>
              <a:t>1</a:t>
            </a:r>
          </a:p>
          <a:p>
            <a:r>
              <a:rPr lang="nl-NL" sz="1000" dirty="0"/>
              <a:t>2</a:t>
            </a:r>
          </a:p>
          <a:p>
            <a:endParaRPr lang="nl-NL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88E23-F325-49EF-87CA-7BE3F5AF3278}"/>
              </a:ext>
            </a:extLst>
          </p:cNvPr>
          <p:cNvSpPr txBox="1"/>
          <p:nvPr/>
        </p:nvSpPr>
        <p:spPr>
          <a:xfrm>
            <a:off x="625531" y="2690336"/>
            <a:ext cx="1085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Gene 2</a:t>
            </a:r>
          </a:p>
          <a:p>
            <a:r>
              <a:rPr lang="nl-NL" sz="1000" dirty="0" err="1"/>
              <a:t>Allele</a:t>
            </a:r>
            <a:r>
              <a:rPr lang="nl-NL" sz="1000" dirty="0"/>
              <a:t> 1</a:t>
            </a:r>
          </a:p>
          <a:p>
            <a:r>
              <a:rPr lang="nl-NL" sz="1000" dirty="0"/>
              <a:t>2</a:t>
            </a:r>
          </a:p>
          <a:p>
            <a:r>
              <a:rPr lang="nl-NL" sz="1000" dirty="0"/>
              <a:t>1</a:t>
            </a:r>
          </a:p>
          <a:p>
            <a:r>
              <a:rPr lang="nl-NL" sz="1000" dirty="0"/>
              <a:t>2</a:t>
            </a:r>
          </a:p>
          <a:p>
            <a:r>
              <a:rPr lang="nl-NL" sz="1000" dirty="0"/>
              <a:t>2</a:t>
            </a:r>
          </a:p>
          <a:p>
            <a:r>
              <a:rPr lang="nl-NL" sz="1000" dirty="0"/>
              <a:t>1</a:t>
            </a:r>
          </a:p>
          <a:p>
            <a:endParaRPr lang="nl-NL" sz="800" dirty="0"/>
          </a:p>
          <a:p>
            <a:endParaRPr lang="nl-NL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A1630-0504-40BA-BDE8-E57B8509DFB0}"/>
              </a:ext>
            </a:extLst>
          </p:cNvPr>
          <p:cNvSpPr txBox="1"/>
          <p:nvPr/>
        </p:nvSpPr>
        <p:spPr>
          <a:xfrm>
            <a:off x="625531" y="4099273"/>
            <a:ext cx="1085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Gene 3</a:t>
            </a:r>
          </a:p>
          <a:p>
            <a:r>
              <a:rPr lang="nl-NL" sz="1000" dirty="0" err="1"/>
              <a:t>Allele</a:t>
            </a:r>
            <a:r>
              <a:rPr lang="nl-NL" sz="1000" dirty="0"/>
              <a:t> 1</a:t>
            </a:r>
          </a:p>
          <a:p>
            <a:r>
              <a:rPr lang="nl-NL" sz="1000" dirty="0"/>
              <a:t>1</a:t>
            </a:r>
          </a:p>
          <a:p>
            <a:r>
              <a:rPr lang="nl-NL" sz="1000" dirty="0"/>
              <a:t>1</a:t>
            </a:r>
          </a:p>
          <a:p>
            <a:r>
              <a:rPr lang="nl-NL" sz="1000" b="1" dirty="0"/>
              <a:t>2</a:t>
            </a:r>
          </a:p>
          <a:p>
            <a:r>
              <a:rPr lang="nl-NL" sz="1000" dirty="0"/>
              <a:t>1</a:t>
            </a:r>
          </a:p>
          <a:p>
            <a:r>
              <a:rPr lang="nl-NL" sz="1000" b="1" dirty="0"/>
              <a:t>3</a:t>
            </a:r>
          </a:p>
          <a:p>
            <a:endParaRPr lang="nl-NL" sz="800" dirty="0"/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8976181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16UUJaa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</Template>
  <TotalTime>0</TotalTime>
  <Words>865</Words>
  <Application>Microsoft Office PowerPoint</Application>
  <PresentationFormat>Widescreen</PresentationFormat>
  <Paragraphs>272</Paragraphs>
  <Slides>17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Courier New</vt:lpstr>
      <vt:lpstr>News Gothic</vt:lpstr>
      <vt:lpstr>Tahoma</vt:lpstr>
      <vt:lpstr>2016UUJaap</vt:lpstr>
      <vt:lpstr>Prism 6</vt:lpstr>
      <vt:lpstr>An introduction to using sequence data for the epidemiology of pathogens</vt:lpstr>
      <vt:lpstr>Tracking pathogens using sequencing</vt:lpstr>
      <vt:lpstr>Microbial sequencing projects</vt:lpstr>
      <vt:lpstr>PowerPoint Presentation</vt:lpstr>
      <vt:lpstr>Short read sequencing</vt:lpstr>
      <vt:lpstr>Long read sequencing</vt:lpstr>
      <vt:lpstr>PowerPoint Presentation</vt:lpstr>
      <vt:lpstr>Multi Locus Sequence Typing (MLST)</vt:lpstr>
      <vt:lpstr>Multi Locus Sequence Typing (MLST)</vt:lpstr>
      <vt:lpstr>MLST scheme</vt:lpstr>
      <vt:lpstr>Visualizing sequences data: Trees</vt:lpstr>
      <vt:lpstr>PowerPoint Presentation</vt:lpstr>
      <vt:lpstr>Types of trees</vt:lpstr>
      <vt:lpstr>Example of pathogen tracking using WGS</vt:lpstr>
      <vt:lpstr>PowerPoint Presentation</vt:lpstr>
      <vt:lpstr>Tracking pathogens using sequencing</vt:lpstr>
      <vt:lpstr>Take home messages</vt:lpstr>
    </vt:vector>
  </TitlesOfParts>
  <Manager>Ruud Verkerke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approaches to study a Campylobacter fetus</dc:title>
  <dc:creator>Welie</dc:creator>
  <cp:lastModifiedBy>Zomer, A.L. (Aldert)</cp:lastModifiedBy>
  <cp:revision>1191</cp:revision>
  <cp:lastPrinted>2021-03-29T12:17:12Z</cp:lastPrinted>
  <dcterms:created xsi:type="dcterms:W3CDTF">2004-03-11T10:24:40Z</dcterms:created>
  <dcterms:modified xsi:type="dcterms:W3CDTF">2025-03-30T10:45:00Z</dcterms:modified>
</cp:coreProperties>
</file>